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77" r:id="rId2"/>
    <p:sldId id="378" r:id="rId3"/>
    <p:sldId id="379" r:id="rId4"/>
    <p:sldId id="385" r:id="rId5"/>
    <p:sldId id="382" r:id="rId6"/>
    <p:sldId id="410" r:id="rId7"/>
    <p:sldId id="387" r:id="rId8"/>
    <p:sldId id="411" r:id="rId9"/>
    <p:sldId id="396" r:id="rId10"/>
    <p:sldId id="397" r:id="rId11"/>
    <p:sldId id="398" r:id="rId12"/>
    <p:sldId id="399" r:id="rId13"/>
    <p:sldId id="400" r:id="rId14"/>
    <p:sldId id="401" r:id="rId15"/>
    <p:sldId id="388" r:id="rId16"/>
    <p:sldId id="395" r:id="rId17"/>
    <p:sldId id="402" r:id="rId18"/>
    <p:sldId id="403" r:id="rId19"/>
    <p:sldId id="404" r:id="rId20"/>
    <p:sldId id="405" r:id="rId21"/>
    <p:sldId id="406" r:id="rId22"/>
    <p:sldId id="407" r:id="rId23"/>
    <p:sldId id="408" r:id="rId24"/>
    <p:sldId id="409" r:id="rId25"/>
    <p:sldId id="412" r:id="rId26"/>
    <p:sldId id="413" r:id="rId27"/>
    <p:sldId id="414" r:id="rId28"/>
    <p:sldId id="415" r:id="rId2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5" autoAdjust="0"/>
    <p:restoredTop sz="94660"/>
  </p:normalViewPr>
  <p:slideViewPr>
    <p:cSldViewPr snapToGrid="0">
      <p:cViewPr varScale="1">
        <p:scale>
          <a:sx n="79" d="100"/>
          <a:sy n="79"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Lee" userId="e26dd71d-1802-46dd-be2b-c027d984434e" providerId="ADAL" clId="{4281CF94-ACBD-49B6-900A-8F2BE155E0A7}"/>
    <pc:docChg chg="custSel addSld modSld">
      <pc:chgData name="Sarah Lee" userId="e26dd71d-1802-46dd-be2b-c027d984434e" providerId="ADAL" clId="{4281CF94-ACBD-49B6-900A-8F2BE155E0A7}" dt="2025-10-07T10:28:29.801" v="3185"/>
      <pc:docMkLst>
        <pc:docMk/>
      </pc:docMkLst>
      <pc:sldChg chg="addSp delSp modSp mod setBg">
        <pc:chgData name="Sarah Lee" userId="e26dd71d-1802-46dd-be2b-c027d984434e" providerId="ADAL" clId="{4281CF94-ACBD-49B6-900A-8F2BE155E0A7}" dt="2025-10-07T09:22:45.383" v="62" actId="1076"/>
        <pc:sldMkLst>
          <pc:docMk/>
          <pc:sldMk cId="3771627266" sldId="377"/>
        </pc:sldMkLst>
      </pc:sldChg>
      <pc:sldChg chg="modSp mod setBg">
        <pc:chgData name="Sarah Lee" userId="e26dd71d-1802-46dd-be2b-c027d984434e" providerId="ADAL" clId="{4281CF94-ACBD-49B6-900A-8F2BE155E0A7}" dt="2025-10-07T09:26:03.566" v="209"/>
        <pc:sldMkLst>
          <pc:docMk/>
          <pc:sldMk cId="4212800969" sldId="378"/>
        </pc:sldMkLst>
      </pc:sldChg>
      <pc:sldChg chg="modSp mod setBg">
        <pc:chgData name="Sarah Lee" userId="e26dd71d-1802-46dd-be2b-c027d984434e" providerId="ADAL" clId="{4281CF94-ACBD-49B6-900A-8F2BE155E0A7}" dt="2025-10-07T09:26:07.396" v="210"/>
        <pc:sldMkLst>
          <pc:docMk/>
          <pc:sldMk cId="3458186808" sldId="379"/>
        </pc:sldMkLst>
      </pc:sldChg>
      <pc:sldChg chg="modSp mod setBg">
        <pc:chgData name="Sarah Lee" userId="e26dd71d-1802-46dd-be2b-c027d984434e" providerId="ADAL" clId="{4281CF94-ACBD-49B6-900A-8F2BE155E0A7}" dt="2025-10-07T09:27:29.871" v="290"/>
        <pc:sldMkLst>
          <pc:docMk/>
          <pc:sldMk cId="3642546563" sldId="382"/>
        </pc:sldMkLst>
      </pc:sldChg>
      <pc:sldChg chg="setBg">
        <pc:chgData name="Sarah Lee" userId="e26dd71d-1802-46dd-be2b-c027d984434e" providerId="ADAL" clId="{4281CF94-ACBD-49B6-900A-8F2BE155E0A7}" dt="2025-10-07T09:26:11.824" v="211"/>
        <pc:sldMkLst>
          <pc:docMk/>
          <pc:sldMk cId="1916451160" sldId="385"/>
        </pc:sldMkLst>
      </pc:sldChg>
      <pc:sldChg chg="addSp modSp mod setBg">
        <pc:chgData name="Sarah Lee" userId="e26dd71d-1802-46dd-be2b-c027d984434e" providerId="ADAL" clId="{4281CF94-ACBD-49B6-900A-8F2BE155E0A7}" dt="2025-10-07T09:34:41.248" v="507" actId="20577"/>
        <pc:sldMkLst>
          <pc:docMk/>
          <pc:sldMk cId="4132058600" sldId="387"/>
        </pc:sldMkLst>
      </pc:sldChg>
      <pc:sldChg chg="addSp modSp mod setBg">
        <pc:chgData name="Sarah Lee" userId="e26dd71d-1802-46dd-be2b-c027d984434e" providerId="ADAL" clId="{4281CF94-ACBD-49B6-900A-8F2BE155E0A7}" dt="2025-10-07T10:06:43.453" v="1597"/>
        <pc:sldMkLst>
          <pc:docMk/>
          <pc:sldMk cId="2425202499" sldId="388"/>
        </pc:sldMkLst>
      </pc:sldChg>
      <pc:sldChg chg="modSp mod setBg">
        <pc:chgData name="Sarah Lee" userId="e26dd71d-1802-46dd-be2b-c027d984434e" providerId="ADAL" clId="{4281CF94-ACBD-49B6-900A-8F2BE155E0A7}" dt="2025-10-07T10:08:01.905" v="1751" actId="207"/>
        <pc:sldMkLst>
          <pc:docMk/>
          <pc:sldMk cId="48293898" sldId="395"/>
        </pc:sldMkLst>
      </pc:sldChg>
      <pc:sldChg chg="addSp delSp modSp mod setBg">
        <pc:chgData name="Sarah Lee" userId="e26dd71d-1802-46dd-be2b-c027d984434e" providerId="ADAL" clId="{4281CF94-ACBD-49B6-900A-8F2BE155E0A7}" dt="2025-10-07T10:03:26.236" v="1592" actId="207"/>
        <pc:sldMkLst>
          <pc:docMk/>
          <pc:sldMk cId="2857882030" sldId="396"/>
        </pc:sldMkLst>
      </pc:sldChg>
      <pc:sldChg chg="addSp delSp modSp mod setBg">
        <pc:chgData name="Sarah Lee" userId="e26dd71d-1802-46dd-be2b-c027d984434e" providerId="ADAL" clId="{4281CF94-ACBD-49B6-900A-8F2BE155E0A7}" dt="2025-10-07T10:03:41.712" v="1594" actId="207"/>
        <pc:sldMkLst>
          <pc:docMk/>
          <pc:sldMk cId="238331404" sldId="397"/>
        </pc:sldMkLst>
      </pc:sldChg>
      <pc:sldChg chg="addSp delSp modSp mod setBg">
        <pc:chgData name="Sarah Lee" userId="e26dd71d-1802-46dd-be2b-c027d984434e" providerId="ADAL" clId="{4281CF94-ACBD-49B6-900A-8F2BE155E0A7}" dt="2025-10-07T10:03:57.800" v="1596" actId="207"/>
        <pc:sldMkLst>
          <pc:docMk/>
          <pc:sldMk cId="1539088229" sldId="398"/>
        </pc:sldMkLst>
      </pc:sldChg>
      <pc:sldChg chg="addSp delSp modSp mod setBg">
        <pc:chgData name="Sarah Lee" userId="e26dd71d-1802-46dd-be2b-c027d984434e" providerId="ADAL" clId="{4281CF94-ACBD-49B6-900A-8F2BE155E0A7}" dt="2025-10-07T09:55:25.495" v="1230"/>
        <pc:sldMkLst>
          <pc:docMk/>
          <pc:sldMk cId="2140626184" sldId="399"/>
        </pc:sldMkLst>
      </pc:sldChg>
      <pc:sldChg chg="addSp delSp modSp mod setBg">
        <pc:chgData name="Sarah Lee" userId="e26dd71d-1802-46dd-be2b-c027d984434e" providerId="ADAL" clId="{4281CF94-ACBD-49B6-900A-8F2BE155E0A7}" dt="2025-10-07T09:58:15.672" v="1472"/>
        <pc:sldMkLst>
          <pc:docMk/>
          <pc:sldMk cId="3592425" sldId="400"/>
        </pc:sldMkLst>
      </pc:sldChg>
      <pc:sldChg chg="addSp delSp modSp mod setBg">
        <pc:chgData name="Sarah Lee" userId="e26dd71d-1802-46dd-be2b-c027d984434e" providerId="ADAL" clId="{4281CF94-ACBD-49B6-900A-8F2BE155E0A7}" dt="2025-10-07T09:58:23.042" v="1473"/>
        <pc:sldMkLst>
          <pc:docMk/>
          <pc:sldMk cId="132256878" sldId="401"/>
        </pc:sldMkLst>
      </pc:sldChg>
      <pc:sldChg chg="addSp delSp modSp mod setBg">
        <pc:chgData name="Sarah Lee" userId="e26dd71d-1802-46dd-be2b-c027d984434e" providerId="ADAL" clId="{4281CF94-ACBD-49B6-900A-8F2BE155E0A7}" dt="2025-10-07T10:27:37.163" v="3174"/>
        <pc:sldMkLst>
          <pc:docMk/>
          <pc:sldMk cId="100455924" sldId="402"/>
        </pc:sldMkLst>
      </pc:sldChg>
      <pc:sldChg chg="addSp delSp modSp mod setBg">
        <pc:chgData name="Sarah Lee" userId="e26dd71d-1802-46dd-be2b-c027d984434e" providerId="ADAL" clId="{4281CF94-ACBD-49B6-900A-8F2BE155E0A7}" dt="2025-10-07T10:27:41.631" v="3175"/>
        <pc:sldMkLst>
          <pc:docMk/>
          <pc:sldMk cId="2345227513" sldId="403"/>
        </pc:sldMkLst>
      </pc:sldChg>
      <pc:sldChg chg="addSp delSp modSp mod setBg">
        <pc:chgData name="Sarah Lee" userId="e26dd71d-1802-46dd-be2b-c027d984434e" providerId="ADAL" clId="{4281CF94-ACBD-49B6-900A-8F2BE155E0A7}" dt="2025-10-07T10:27:46.860" v="3176"/>
        <pc:sldMkLst>
          <pc:docMk/>
          <pc:sldMk cId="2750693775" sldId="404"/>
        </pc:sldMkLst>
      </pc:sldChg>
      <pc:sldChg chg="addSp delSp modSp mod setBg">
        <pc:chgData name="Sarah Lee" userId="e26dd71d-1802-46dd-be2b-c027d984434e" providerId="ADAL" clId="{4281CF94-ACBD-49B6-900A-8F2BE155E0A7}" dt="2025-10-07T10:27:53.791" v="3177"/>
        <pc:sldMkLst>
          <pc:docMk/>
          <pc:sldMk cId="893029268" sldId="405"/>
        </pc:sldMkLst>
      </pc:sldChg>
      <pc:sldChg chg="addSp delSp modSp mod setBg">
        <pc:chgData name="Sarah Lee" userId="e26dd71d-1802-46dd-be2b-c027d984434e" providerId="ADAL" clId="{4281CF94-ACBD-49B6-900A-8F2BE155E0A7}" dt="2025-10-07T10:27:57.876" v="3178"/>
        <pc:sldMkLst>
          <pc:docMk/>
          <pc:sldMk cId="2511814870" sldId="406"/>
        </pc:sldMkLst>
      </pc:sldChg>
      <pc:sldChg chg="addSp delSp modSp mod setBg">
        <pc:chgData name="Sarah Lee" userId="e26dd71d-1802-46dd-be2b-c027d984434e" providerId="ADAL" clId="{4281CF94-ACBD-49B6-900A-8F2BE155E0A7}" dt="2025-10-07T10:28:01.616" v="3179"/>
        <pc:sldMkLst>
          <pc:docMk/>
          <pc:sldMk cId="1484132924" sldId="407"/>
        </pc:sldMkLst>
      </pc:sldChg>
      <pc:sldChg chg="modSp mod setBg">
        <pc:chgData name="Sarah Lee" userId="e26dd71d-1802-46dd-be2b-c027d984434e" providerId="ADAL" clId="{4281CF94-ACBD-49B6-900A-8F2BE155E0A7}" dt="2025-10-07T10:28:05.393" v="3180"/>
        <pc:sldMkLst>
          <pc:docMk/>
          <pc:sldMk cId="2418226428" sldId="408"/>
        </pc:sldMkLst>
      </pc:sldChg>
      <pc:sldChg chg="modSp mod setBg">
        <pc:chgData name="Sarah Lee" userId="e26dd71d-1802-46dd-be2b-c027d984434e" providerId="ADAL" clId="{4281CF94-ACBD-49B6-900A-8F2BE155E0A7}" dt="2025-10-07T10:28:12.738" v="3181"/>
        <pc:sldMkLst>
          <pc:docMk/>
          <pc:sldMk cId="396256877" sldId="409"/>
        </pc:sldMkLst>
      </pc:sldChg>
      <pc:sldChg chg="modSp new mod setBg">
        <pc:chgData name="Sarah Lee" userId="e26dd71d-1802-46dd-be2b-c027d984434e" providerId="ADAL" clId="{4281CF94-ACBD-49B6-900A-8F2BE155E0A7}" dt="2025-10-07T09:34:25.034" v="503" actId="207"/>
        <pc:sldMkLst>
          <pc:docMk/>
          <pc:sldMk cId="2156403468" sldId="410"/>
        </pc:sldMkLst>
      </pc:sldChg>
      <pc:sldChg chg="modSp new mod setBg">
        <pc:chgData name="Sarah Lee" userId="e26dd71d-1802-46dd-be2b-c027d984434e" providerId="ADAL" clId="{4281CF94-ACBD-49B6-900A-8F2BE155E0A7}" dt="2025-10-07T09:36:10.386" v="527"/>
        <pc:sldMkLst>
          <pc:docMk/>
          <pc:sldMk cId="1909118801" sldId="411"/>
        </pc:sldMkLst>
      </pc:sldChg>
      <pc:sldChg chg="modSp new mod setBg">
        <pc:chgData name="Sarah Lee" userId="e26dd71d-1802-46dd-be2b-c027d984434e" providerId="ADAL" clId="{4281CF94-ACBD-49B6-900A-8F2BE155E0A7}" dt="2025-10-07T10:28:16.802" v="3182"/>
        <pc:sldMkLst>
          <pc:docMk/>
          <pc:sldMk cId="3117999132" sldId="412"/>
        </pc:sldMkLst>
      </pc:sldChg>
      <pc:sldChg chg="modSp new mod setBg">
        <pc:chgData name="Sarah Lee" userId="e26dd71d-1802-46dd-be2b-c027d984434e" providerId="ADAL" clId="{4281CF94-ACBD-49B6-900A-8F2BE155E0A7}" dt="2025-10-07T10:28:21.580" v="3183"/>
        <pc:sldMkLst>
          <pc:docMk/>
          <pc:sldMk cId="422018571" sldId="413"/>
        </pc:sldMkLst>
      </pc:sldChg>
      <pc:sldChg chg="modSp new mod setBg">
        <pc:chgData name="Sarah Lee" userId="e26dd71d-1802-46dd-be2b-c027d984434e" providerId="ADAL" clId="{4281CF94-ACBD-49B6-900A-8F2BE155E0A7}" dt="2025-10-07T10:28:26.293" v="3184"/>
        <pc:sldMkLst>
          <pc:docMk/>
          <pc:sldMk cId="143738880" sldId="414"/>
        </pc:sldMkLst>
      </pc:sldChg>
      <pc:sldChg chg="modSp new mod setBg">
        <pc:chgData name="Sarah Lee" userId="e26dd71d-1802-46dd-be2b-c027d984434e" providerId="ADAL" clId="{4281CF94-ACBD-49B6-900A-8F2BE155E0A7}" dt="2025-10-07T10:28:29.801" v="3185"/>
        <pc:sldMkLst>
          <pc:docMk/>
          <pc:sldMk cId="1600466877" sldId="415"/>
        </pc:sldMkLst>
      </pc:sldChg>
    </pc:docChg>
  </pc:docChgLst>
  <pc:docChgLst>
    <pc:chgData name="Sarah Lee" userId="e26dd71d-1802-46dd-be2b-c027d984434e" providerId="ADAL" clId="{66F485FF-806A-43E1-9130-A64EB59DD4EA}"/>
    <pc:docChg chg="custSel modSld">
      <pc:chgData name="Sarah Lee" userId="e26dd71d-1802-46dd-be2b-c027d984434e" providerId="ADAL" clId="{66F485FF-806A-43E1-9130-A64EB59DD4EA}" dt="2025-11-14T08:47:44.196" v="46" actId="115"/>
      <pc:docMkLst>
        <pc:docMk/>
      </pc:docMkLst>
      <pc:sldChg chg="modSp mod">
        <pc:chgData name="Sarah Lee" userId="e26dd71d-1802-46dd-be2b-c027d984434e" providerId="ADAL" clId="{66F485FF-806A-43E1-9130-A64EB59DD4EA}" dt="2025-11-14T08:44:12.048" v="9" actId="115"/>
        <pc:sldMkLst>
          <pc:docMk/>
          <pc:sldMk cId="3642546563" sldId="382"/>
        </pc:sldMkLst>
        <pc:spChg chg="mod">
          <ac:chgData name="Sarah Lee" userId="e26dd71d-1802-46dd-be2b-c027d984434e" providerId="ADAL" clId="{66F485FF-806A-43E1-9130-A64EB59DD4EA}" dt="2025-11-14T08:44:12.048" v="9" actId="115"/>
          <ac:spMkLst>
            <pc:docMk/>
            <pc:sldMk cId="3642546563" sldId="382"/>
            <ac:spMk id="2" creationId="{56D73B25-693F-8495-F008-F332BCEFB327}"/>
          </ac:spMkLst>
        </pc:spChg>
      </pc:sldChg>
      <pc:sldChg chg="modSp mod">
        <pc:chgData name="Sarah Lee" userId="e26dd71d-1802-46dd-be2b-c027d984434e" providerId="ADAL" clId="{66F485FF-806A-43E1-9130-A64EB59DD4EA}" dt="2025-11-14T08:44:23.552" v="11" actId="313"/>
        <pc:sldMkLst>
          <pc:docMk/>
          <pc:sldMk cId="4132058600" sldId="387"/>
        </pc:sldMkLst>
        <pc:spChg chg="mod">
          <ac:chgData name="Sarah Lee" userId="e26dd71d-1802-46dd-be2b-c027d984434e" providerId="ADAL" clId="{66F485FF-806A-43E1-9130-A64EB59DD4EA}" dt="2025-11-14T08:44:23.552" v="11" actId="313"/>
          <ac:spMkLst>
            <pc:docMk/>
            <pc:sldMk cId="4132058600" sldId="387"/>
            <ac:spMk id="3" creationId="{84C57EE3-173B-720C-06E5-DD5A4D3DE927}"/>
          </ac:spMkLst>
        </pc:spChg>
      </pc:sldChg>
      <pc:sldChg chg="modSp mod">
        <pc:chgData name="Sarah Lee" userId="e26dd71d-1802-46dd-be2b-c027d984434e" providerId="ADAL" clId="{66F485FF-806A-43E1-9130-A64EB59DD4EA}" dt="2025-11-14T08:44:38.838" v="13" actId="115"/>
        <pc:sldMkLst>
          <pc:docMk/>
          <pc:sldMk cId="2857882030" sldId="396"/>
        </pc:sldMkLst>
        <pc:spChg chg="mod">
          <ac:chgData name="Sarah Lee" userId="e26dd71d-1802-46dd-be2b-c027d984434e" providerId="ADAL" clId="{66F485FF-806A-43E1-9130-A64EB59DD4EA}" dt="2025-11-14T08:44:38.838" v="13" actId="115"/>
          <ac:spMkLst>
            <pc:docMk/>
            <pc:sldMk cId="2857882030" sldId="396"/>
            <ac:spMk id="2" creationId="{BC13C00B-1BF6-8353-98BB-B86A9B056D51}"/>
          </ac:spMkLst>
        </pc:spChg>
      </pc:sldChg>
      <pc:sldChg chg="modSp mod">
        <pc:chgData name="Sarah Lee" userId="e26dd71d-1802-46dd-be2b-c027d984434e" providerId="ADAL" clId="{66F485FF-806A-43E1-9130-A64EB59DD4EA}" dt="2025-11-14T08:44:48.999" v="14" actId="115"/>
        <pc:sldMkLst>
          <pc:docMk/>
          <pc:sldMk cId="1539088229" sldId="398"/>
        </pc:sldMkLst>
        <pc:spChg chg="mod">
          <ac:chgData name="Sarah Lee" userId="e26dd71d-1802-46dd-be2b-c027d984434e" providerId="ADAL" clId="{66F485FF-806A-43E1-9130-A64EB59DD4EA}" dt="2025-11-14T08:44:48.999" v="14" actId="115"/>
          <ac:spMkLst>
            <pc:docMk/>
            <pc:sldMk cId="1539088229" sldId="398"/>
            <ac:spMk id="4" creationId="{219A1770-B15F-18E2-396F-389A1C6EA777}"/>
          </ac:spMkLst>
        </pc:spChg>
      </pc:sldChg>
      <pc:sldChg chg="modSp mod">
        <pc:chgData name="Sarah Lee" userId="e26dd71d-1802-46dd-be2b-c027d984434e" providerId="ADAL" clId="{66F485FF-806A-43E1-9130-A64EB59DD4EA}" dt="2025-11-14T08:44:58.263" v="16" actId="115"/>
        <pc:sldMkLst>
          <pc:docMk/>
          <pc:sldMk cId="2140626184" sldId="399"/>
        </pc:sldMkLst>
        <pc:spChg chg="mod">
          <ac:chgData name="Sarah Lee" userId="e26dd71d-1802-46dd-be2b-c027d984434e" providerId="ADAL" clId="{66F485FF-806A-43E1-9130-A64EB59DD4EA}" dt="2025-11-14T08:44:54.606" v="15" actId="115"/>
          <ac:spMkLst>
            <pc:docMk/>
            <pc:sldMk cId="2140626184" sldId="399"/>
            <ac:spMk id="2" creationId="{349E428C-1684-4162-9EF6-7C66288276DB}"/>
          </ac:spMkLst>
        </pc:spChg>
        <pc:spChg chg="mod">
          <ac:chgData name="Sarah Lee" userId="e26dd71d-1802-46dd-be2b-c027d984434e" providerId="ADAL" clId="{66F485FF-806A-43E1-9130-A64EB59DD4EA}" dt="2025-11-14T08:44:58.263" v="16" actId="115"/>
          <ac:spMkLst>
            <pc:docMk/>
            <pc:sldMk cId="2140626184" sldId="399"/>
            <ac:spMk id="4" creationId="{4F2D18DC-2B10-C2CD-7DC6-AB3CC5B3BA96}"/>
          </ac:spMkLst>
        </pc:spChg>
      </pc:sldChg>
      <pc:sldChg chg="modSp mod">
        <pc:chgData name="Sarah Lee" userId="e26dd71d-1802-46dd-be2b-c027d984434e" providerId="ADAL" clId="{66F485FF-806A-43E1-9130-A64EB59DD4EA}" dt="2025-11-14T08:45:07.733" v="18" actId="115"/>
        <pc:sldMkLst>
          <pc:docMk/>
          <pc:sldMk cId="3592425" sldId="400"/>
        </pc:sldMkLst>
        <pc:spChg chg="mod">
          <ac:chgData name="Sarah Lee" userId="e26dd71d-1802-46dd-be2b-c027d984434e" providerId="ADAL" clId="{66F485FF-806A-43E1-9130-A64EB59DD4EA}" dt="2025-11-14T08:45:04.193" v="17" actId="115"/>
          <ac:spMkLst>
            <pc:docMk/>
            <pc:sldMk cId="3592425" sldId="400"/>
            <ac:spMk id="2" creationId="{7E5CE6F4-5706-B8D9-1B85-01EFD10359AE}"/>
          </ac:spMkLst>
        </pc:spChg>
        <pc:spChg chg="mod">
          <ac:chgData name="Sarah Lee" userId="e26dd71d-1802-46dd-be2b-c027d984434e" providerId="ADAL" clId="{66F485FF-806A-43E1-9130-A64EB59DD4EA}" dt="2025-11-14T08:45:07.733" v="18" actId="115"/>
          <ac:spMkLst>
            <pc:docMk/>
            <pc:sldMk cId="3592425" sldId="400"/>
            <ac:spMk id="4" creationId="{C77AAFE5-37FC-77DD-4365-291095F0BDD7}"/>
          </ac:spMkLst>
        </pc:spChg>
      </pc:sldChg>
      <pc:sldChg chg="modSp mod">
        <pc:chgData name="Sarah Lee" userId="e26dd71d-1802-46dd-be2b-c027d984434e" providerId="ADAL" clId="{66F485FF-806A-43E1-9130-A64EB59DD4EA}" dt="2025-11-14T08:45:18.634" v="20" actId="115"/>
        <pc:sldMkLst>
          <pc:docMk/>
          <pc:sldMk cId="132256878" sldId="401"/>
        </pc:sldMkLst>
        <pc:spChg chg="mod">
          <ac:chgData name="Sarah Lee" userId="e26dd71d-1802-46dd-be2b-c027d984434e" providerId="ADAL" clId="{66F485FF-806A-43E1-9130-A64EB59DD4EA}" dt="2025-11-14T08:45:15.223" v="19" actId="115"/>
          <ac:spMkLst>
            <pc:docMk/>
            <pc:sldMk cId="132256878" sldId="401"/>
            <ac:spMk id="2" creationId="{41831D10-7ADB-B695-B255-322A8285C6E3}"/>
          </ac:spMkLst>
        </pc:spChg>
        <pc:spChg chg="mod">
          <ac:chgData name="Sarah Lee" userId="e26dd71d-1802-46dd-be2b-c027d984434e" providerId="ADAL" clId="{66F485FF-806A-43E1-9130-A64EB59DD4EA}" dt="2025-11-14T08:45:18.634" v="20" actId="115"/>
          <ac:spMkLst>
            <pc:docMk/>
            <pc:sldMk cId="132256878" sldId="401"/>
            <ac:spMk id="4" creationId="{C4B9C345-750B-E68A-BE48-EB975A54A64B}"/>
          </ac:spMkLst>
        </pc:spChg>
      </pc:sldChg>
      <pc:sldChg chg="modSp mod">
        <pc:chgData name="Sarah Lee" userId="e26dd71d-1802-46dd-be2b-c027d984434e" providerId="ADAL" clId="{66F485FF-806A-43E1-9130-A64EB59DD4EA}" dt="2025-11-14T08:45:36.194" v="22" actId="115"/>
        <pc:sldMkLst>
          <pc:docMk/>
          <pc:sldMk cId="100455924" sldId="402"/>
        </pc:sldMkLst>
        <pc:spChg chg="mod">
          <ac:chgData name="Sarah Lee" userId="e26dd71d-1802-46dd-be2b-c027d984434e" providerId="ADAL" clId="{66F485FF-806A-43E1-9130-A64EB59DD4EA}" dt="2025-11-14T08:45:31.982" v="21" actId="115"/>
          <ac:spMkLst>
            <pc:docMk/>
            <pc:sldMk cId="100455924" sldId="402"/>
            <ac:spMk id="2" creationId="{57D007B4-A757-6061-1B45-BEB3BEFC3B41}"/>
          </ac:spMkLst>
        </pc:spChg>
        <pc:spChg chg="mod">
          <ac:chgData name="Sarah Lee" userId="e26dd71d-1802-46dd-be2b-c027d984434e" providerId="ADAL" clId="{66F485FF-806A-43E1-9130-A64EB59DD4EA}" dt="2025-11-14T08:45:36.194" v="22" actId="115"/>
          <ac:spMkLst>
            <pc:docMk/>
            <pc:sldMk cId="100455924" sldId="402"/>
            <ac:spMk id="4" creationId="{70630DA1-4884-68EF-C287-604F395989AB}"/>
          </ac:spMkLst>
        </pc:spChg>
      </pc:sldChg>
      <pc:sldChg chg="modSp mod">
        <pc:chgData name="Sarah Lee" userId="e26dd71d-1802-46dd-be2b-c027d984434e" providerId="ADAL" clId="{66F485FF-806A-43E1-9130-A64EB59DD4EA}" dt="2025-11-14T08:45:45.814" v="24" actId="115"/>
        <pc:sldMkLst>
          <pc:docMk/>
          <pc:sldMk cId="2345227513" sldId="403"/>
        </pc:sldMkLst>
        <pc:spChg chg="mod">
          <ac:chgData name="Sarah Lee" userId="e26dd71d-1802-46dd-be2b-c027d984434e" providerId="ADAL" clId="{66F485FF-806A-43E1-9130-A64EB59DD4EA}" dt="2025-11-14T08:45:41.885" v="23" actId="115"/>
          <ac:spMkLst>
            <pc:docMk/>
            <pc:sldMk cId="2345227513" sldId="403"/>
            <ac:spMk id="2" creationId="{1465CFEA-900A-72AA-2E98-A4F3E532E747}"/>
          </ac:spMkLst>
        </pc:spChg>
        <pc:spChg chg="mod">
          <ac:chgData name="Sarah Lee" userId="e26dd71d-1802-46dd-be2b-c027d984434e" providerId="ADAL" clId="{66F485FF-806A-43E1-9130-A64EB59DD4EA}" dt="2025-11-14T08:45:45.814" v="24" actId="115"/>
          <ac:spMkLst>
            <pc:docMk/>
            <pc:sldMk cId="2345227513" sldId="403"/>
            <ac:spMk id="4" creationId="{76250379-E6BB-5116-CD0F-CFDF9BD964CB}"/>
          </ac:spMkLst>
        </pc:spChg>
      </pc:sldChg>
      <pc:sldChg chg="modSp mod">
        <pc:chgData name="Sarah Lee" userId="e26dd71d-1802-46dd-be2b-c027d984434e" providerId="ADAL" clId="{66F485FF-806A-43E1-9130-A64EB59DD4EA}" dt="2025-11-14T08:45:55.761" v="26" actId="115"/>
        <pc:sldMkLst>
          <pc:docMk/>
          <pc:sldMk cId="2750693775" sldId="404"/>
        </pc:sldMkLst>
        <pc:spChg chg="mod">
          <ac:chgData name="Sarah Lee" userId="e26dd71d-1802-46dd-be2b-c027d984434e" providerId="ADAL" clId="{66F485FF-806A-43E1-9130-A64EB59DD4EA}" dt="2025-11-14T08:45:51.616" v="25" actId="115"/>
          <ac:spMkLst>
            <pc:docMk/>
            <pc:sldMk cId="2750693775" sldId="404"/>
            <ac:spMk id="2" creationId="{42343A3F-E0C6-59FE-5CA5-6679FA3615B7}"/>
          </ac:spMkLst>
        </pc:spChg>
        <pc:spChg chg="mod">
          <ac:chgData name="Sarah Lee" userId="e26dd71d-1802-46dd-be2b-c027d984434e" providerId="ADAL" clId="{66F485FF-806A-43E1-9130-A64EB59DD4EA}" dt="2025-11-14T08:45:55.761" v="26" actId="115"/>
          <ac:spMkLst>
            <pc:docMk/>
            <pc:sldMk cId="2750693775" sldId="404"/>
            <ac:spMk id="4" creationId="{4AAF80AF-6AAD-9F0E-A386-1678DE4E26A5}"/>
          </ac:spMkLst>
        </pc:spChg>
      </pc:sldChg>
      <pc:sldChg chg="modSp mod">
        <pc:chgData name="Sarah Lee" userId="e26dd71d-1802-46dd-be2b-c027d984434e" providerId="ADAL" clId="{66F485FF-806A-43E1-9130-A64EB59DD4EA}" dt="2025-11-14T08:46:07.208" v="28" actId="115"/>
        <pc:sldMkLst>
          <pc:docMk/>
          <pc:sldMk cId="893029268" sldId="405"/>
        </pc:sldMkLst>
        <pc:spChg chg="mod">
          <ac:chgData name="Sarah Lee" userId="e26dd71d-1802-46dd-be2b-c027d984434e" providerId="ADAL" clId="{66F485FF-806A-43E1-9130-A64EB59DD4EA}" dt="2025-11-14T08:46:03.251" v="27" actId="115"/>
          <ac:spMkLst>
            <pc:docMk/>
            <pc:sldMk cId="893029268" sldId="405"/>
            <ac:spMk id="2" creationId="{5CF36FE6-81DC-25D1-463C-2E336A0AB95B}"/>
          </ac:spMkLst>
        </pc:spChg>
        <pc:spChg chg="mod">
          <ac:chgData name="Sarah Lee" userId="e26dd71d-1802-46dd-be2b-c027d984434e" providerId="ADAL" clId="{66F485FF-806A-43E1-9130-A64EB59DD4EA}" dt="2025-11-14T08:46:07.208" v="28" actId="115"/>
          <ac:spMkLst>
            <pc:docMk/>
            <pc:sldMk cId="893029268" sldId="405"/>
            <ac:spMk id="4" creationId="{34344136-73C8-1161-4E87-D8F623CD6014}"/>
          </ac:spMkLst>
        </pc:spChg>
      </pc:sldChg>
      <pc:sldChg chg="modSp mod">
        <pc:chgData name="Sarah Lee" userId="e26dd71d-1802-46dd-be2b-c027d984434e" providerId="ADAL" clId="{66F485FF-806A-43E1-9130-A64EB59DD4EA}" dt="2025-11-14T08:46:16.223" v="30" actId="115"/>
        <pc:sldMkLst>
          <pc:docMk/>
          <pc:sldMk cId="2511814870" sldId="406"/>
        </pc:sldMkLst>
        <pc:spChg chg="mod">
          <ac:chgData name="Sarah Lee" userId="e26dd71d-1802-46dd-be2b-c027d984434e" providerId="ADAL" clId="{66F485FF-806A-43E1-9130-A64EB59DD4EA}" dt="2025-11-14T08:46:12.612" v="29" actId="115"/>
          <ac:spMkLst>
            <pc:docMk/>
            <pc:sldMk cId="2511814870" sldId="406"/>
            <ac:spMk id="2" creationId="{D205A59E-789E-83D6-F404-1DED99FD243B}"/>
          </ac:spMkLst>
        </pc:spChg>
        <pc:spChg chg="mod">
          <ac:chgData name="Sarah Lee" userId="e26dd71d-1802-46dd-be2b-c027d984434e" providerId="ADAL" clId="{66F485FF-806A-43E1-9130-A64EB59DD4EA}" dt="2025-11-14T08:46:16.223" v="30" actId="115"/>
          <ac:spMkLst>
            <pc:docMk/>
            <pc:sldMk cId="2511814870" sldId="406"/>
            <ac:spMk id="4" creationId="{BACFA8C9-417C-6997-5DFE-5EB088A72B29}"/>
          </ac:spMkLst>
        </pc:spChg>
      </pc:sldChg>
      <pc:sldChg chg="modSp mod">
        <pc:chgData name="Sarah Lee" userId="e26dd71d-1802-46dd-be2b-c027d984434e" providerId="ADAL" clId="{66F485FF-806A-43E1-9130-A64EB59DD4EA}" dt="2025-11-14T08:46:27.102" v="32" actId="115"/>
        <pc:sldMkLst>
          <pc:docMk/>
          <pc:sldMk cId="1484132924" sldId="407"/>
        </pc:sldMkLst>
        <pc:spChg chg="mod">
          <ac:chgData name="Sarah Lee" userId="e26dd71d-1802-46dd-be2b-c027d984434e" providerId="ADAL" clId="{66F485FF-806A-43E1-9130-A64EB59DD4EA}" dt="2025-11-14T08:46:21.974" v="31" actId="115"/>
          <ac:spMkLst>
            <pc:docMk/>
            <pc:sldMk cId="1484132924" sldId="407"/>
            <ac:spMk id="2" creationId="{34869F93-312B-91BF-205E-62933AE2A110}"/>
          </ac:spMkLst>
        </pc:spChg>
        <pc:spChg chg="mod">
          <ac:chgData name="Sarah Lee" userId="e26dd71d-1802-46dd-be2b-c027d984434e" providerId="ADAL" clId="{66F485FF-806A-43E1-9130-A64EB59DD4EA}" dt="2025-11-14T08:46:27.102" v="32" actId="115"/>
          <ac:spMkLst>
            <pc:docMk/>
            <pc:sldMk cId="1484132924" sldId="407"/>
            <ac:spMk id="4" creationId="{0D5DDAC5-ABD7-2485-3B98-67291C2BF968}"/>
          </ac:spMkLst>
        </pc:spChg>
      </pc:sldChg>
      <pc:sldChg chg="modSp mod">
        <pc:chgData name="Sarah Lee" userId="e26dd71d-1802-46dd-be2b-c027d984434e" providerId="ADAL" clId="{66F485FF-806A-43E1-9130-A64EB59DD4EA}" dt="2025-11-14T08:46:39.342" v="34" actId="115"/>
        <pc:sldMkLst>
          <pc:docMk/>
          <pc:sldMk cId="2418226428" sldId="408"/>
        </pc:sldMkLst>
        <pc:spChg chg="mod">
          <ac:chgData name="Sarah Lee" userId="e26dd71d-1802-46dd-be2b-c027d984434e" providerId="ADAL" clId="{66F485FF-806A-43E1-9130-A64EB59DD4EA}" dt="2025-11-14T08:46:34.762" v="33" actId="115"/>
          <ac:spMkLst>
            <pc:docMk/>
            <pc:sldMk cId="2418226428" sldId="408"/>
            <ac:spMk id="2" creationId="{1C2C4029-49C7-0564-0FD6-8B2B42CC19AA}"/>
          </ac:spMkLst>
        </pc:spChg>
        <pc:spChg chg="mod">
          <ac:chgData name="Sarah Lee" userId="e26dd71d-1802-46dd-be2b-c027d984434e" providerId="ADAL" clId="{66F485FF-806A-43E1-9130-A64EB59DD4EA}" dt="2025-11-14T08:46:39.342" v="34" actId="115"/>
          <ac:spMkLst>
            <pc:docMk/>
            <pc:sldMk cId="2418226428" sldId="408"/>
            <ac:spMk id="3" creationId="{8E998697-CB3E-4E16-46C6-23A141AC879F}"/>
          </ac:spMkLst>
        </pc:spChg>
      </pc:sldChg>
      <pc:sldChg chg="modSp mod">
        <pc:chgData name="Sarah Lee" userId="e26dd71d-1802-46dd-be2b-c027d984434e" providerId="ADAL" clId="{66F485FF-806A-43E1-9130-A64EB59DD4EA}" dt="2025-11-14T08:46:47.201" v="36" actId="115"/>
        <pc:sldMkLst>
          <pc:docMk/>
          <pc:sldMk cId="396256877" sldId="409"/>
        </pc:sldMkLst>
        <pc:spChg chg="mod">
          <ac:chgData name="Sarah Lee" userId="e26dd71d-1802-46dd-be2b-c027d984434e" providerId="ADAL" clId="{66F485FF-806A-43E1-9130-A64EB59DD4EA}" dt="2025-11-14T08:46:43.653" v="35" actId="115"/>
          <ac:spMkLst>
            <pc:docMk/>
            <pc:sldMk cId="396256877" sldId="409"/>
            <ac:spMk id="2" creationId="{3261DD90-296E-56C7-1C2F-2907EC19CB9A}"/>
          </ac:spMkLst>
        </pc:spChg>
        <pc:spChg chg="mod">
          <ac:chgData name="Sarah Lee" userId="e26dd71d-1802-46dd-be2b-c027d984434e" providerId="ADAL" clId="{66F485FF-806A-43E1-9130-A64EB59DD4EA}" dt="2025-11-14T08:46:47.201" v="36" actId="115"/>
          <ac:spMkLst>
            <pc:docMk/>
            <pc:sldMk cId="396256877" sldId="409"/>
            <ac:spMk id="3" creationId="{E71D5C87-6A70-531C-4BBA-F83C23804CF6}"/>
          </ac:spMkLst>
        </pc:spChg>
      </pc:sldChg>
      <pc:sldChg chg="modSp mod">
        <pc:chgData name="Sarah Lee" userId="e26dd71d-1802-46dd-be2b-c027d984434e" providerId="ADAL" clId="{66F485FF-806A-43E1-9130-A64EB59DD4EA}" dt="2025-11-14T08:44:17.049" v="10" actId="115"/>
        <pc:sldMkLst>
          <pc:docMk/>
          <pc:sldMk cId="2156403468" sldId="410"/>
        </pc:sldMkLst>
        <pc:spChg chg="mod">
          <ac:chgData name="Sarah Lee" userId="e26dd71d-1802-46dd-be2b-c027d984434e" providerId="ADAL" clId="{66F485FF-806A-43E1-9130-A64EB59DD4EA}" dt="2025-11-14T08:44:17.049" v="10" actId="115"/>
          <ac:spMkLst>
            <pc:docMk/>
            <pc:sldMk cId="2156403468" sldId="410"/>
            <ac:spMk id="2" creationId="{00DD957B-514F-69E5-9AF8-C028318BB3D3}"/>
          </ac:spMkLst>
        </pc:spChg>
      </pc:sldChg>
      <pc:sldChg chg="modSp mod">
        <pc:chgData name="Sarah Lee" userId="e26dd71d-1802-46dd-be2b-c027d984434e" providerId="ADAL" clId="{66F485FF-806A-43E1-9130-A64EB59DD4EA}" dt="2025-11-14T08:44:32.724" v="12" actId="115"/>
        <pc:sldMkLst>
          <pc:docMk/>
          <pc:sldMk cId="1909118801" sldId="411"/>
        </pc:sldMkLst>
        <pc:spChg chg="mod">
          <ac:chgData name="Sarah Lee" userId="e26dd71d-1802-46dd-be2b-c027d984434e" providerId="ADAL" clId="{66F485FF-806A-43E1-9130-A64EB59DD4EA}" dt="2025-11-14T08:44:32.724" v="12" actId="115"/>
          <ac:spMkLst>
            <pc:docMk/>
            <pc:sldMk cId="1909118801" sldId="411"/>
            <ac:spMk id="2" creationId="{3DA30687-3EB3-36E6-DD78-9A7EEBCAA373}"/>
          </ac:spMkLst>
        </pc:spChg>
      </pc:sldChg>
      <pc:sldChg chg="modSp mod">
        <pc:chgData name="Sarah Lee" userId="e26dd71d-1802-46dd-be2b-c027d984434e" providerId="ADAL" clId="{66F485FF-806A-43E1-9130-A64EB59DD4EA}" dt="2025-11-14T08:47:07.510" v="40" actId="115"/>
        <pc:sldMkLst>
          <pc:docMk/>
          <pc:sldMk cId="3117999132" sldId="412"/>
        </pc:sldMkLst>
        <pc:spChg chg="mod">
          <ac:chgData name="Sarah Lee" userId="e26dd71d-1802-46dd-be2b-c027d984434e" providerId="ADAL" clId="{66F485FF-806A-43E1-9130-A64EB59DD4EA}" dt="2025-11-14T08:47:03.532" v="39" actId="115"/>
          <ac:spMkLst>
            <pc:docMk/>
            <pc:sldMk cId="3117999132" sldId="412"/>
            <ac:spMk id="2" creationId="{0DAF2DE8-6F97-E4C2-4B80-62951C3B2988}"/>
          </ac:spMkLst>
        </pc:spChg>
        <pc:spChg chg="mod">
          <ac:chgData name="Sarah Lee" userId="e26dd71d-1802-46dd-be2b-c027d984434e" providerId="ADAL" clId="{66F485FF-806A-43E1-9130-A64EB59DD4EA}" dt="2025-11-14T08:47:07.510" v="40" actId="115"/>
          <ac:spMkLst>
            <pc:docMk/>
            <pc:sldMk cId="3117999132" sldId="412"/>
            <ac:spMk id="3" creationId="{833CEBD4-EEB8-E599-8F7F-4691FE814CB2}"/>
          </ac:spMkLst>
        </pc:spChg>
      </pc:sldChg>
      <pc:sldChg chg="modSp mod">
        <pc:chgData name="Sarah Lee" userId="e26dd71d-1802-46dd-be2b-c027d984434e" providerId="ADAL" clId="{66F485FF-806A-43E1-9130-A64EB59DD4EA}" dt="2025-11-14T08:47:25.628" v="42" actId="115"/>
        <pc:sldMkLst>
          <pc:docMk/>
          <pc:sldMk cId="422018571" sldId="413"/>
        </pc:sldMkLst>
        <pc:spChg chg="mod">
          <ac:chgData name="Sarah Lee" userId="e26dd71d-1802-46dd-be2b-c027d984434e" providerId="ADAL" clId="{66F485FF-806A-43E1-9130-A64EB59DD4EA}" dt="2025-11-14T08:47:14.021" v="41" actId="115"/>
          <ac:spMkLst>
            <pc:docMk/>
            <pc:sldMk cId="422018571" sldId="413"/>
            <ac:spMk id="2" creationId="{833FC623-80F0-32EB-7483-21662549B745}"/>
          </ac:spMkLst>
        </pc:spChg>
        <pc:spChg chg="mod">
          <ac:chgData name="Sarah Lee" userId="e26dd71d-1802-46dd-be2b-c027d984434e" providerId="ADAL" clId="{66F485FF-806A-43E1-9130-A64EB59DD4EA}" dt="2025-11-14T08:47:25.628" v="42" actId="115"/>
          <ac:spMkLst>
            <pc:docMk/>
            <pc:sldMk cId="422018571" sldId="413"/>
            <ac:spMk id="3" creationId="{009F2235-E6AC-8306-1FA3-8436E77B5C03}"/>
          </ac:spMkLst>
        </pc:spChg>
      </pc:sldChg>
      <pc:sldChg chg="modSp mod">
        <pc:chgData name="Sarah Lee" userId="e26dd71d-1802-46dd-be2b-c027d984434e" providerId="ADAL" clId="{66F485FF-806A-43E1-9130-A64EB59DD4EA}" dt="2025-11-14T08:47:34.258" v="44" actId="115"/>
        <pc:sldMkLst>
          <pc:docMk/>
          <pc:sldMk cId="143738880" sldId="414"/>
        </pc:sldMkLst>
        <pc:spChg chg="mod">
          <ac:chgData name="Sarah Lee" userId="e26dd71d-1802-46dd-be2b-c027d984434e" providerId="ADAL" clId="{66F485FF-806A-43E1-9130-A64EB59DD4EA}" dt="2025-11-14T08:47:30.545" v="43" actId="115"/>
          <ac:spMkLst>
            <pc:docMk/>
            <pc:sldMk cId="143738880" sldId="414"/>
            <ac:spMk id="2" creationId="{3E5B04AC-F6AD-DB5F-4F36-C84B5550AC1D}"/>
          </ac:spMkLst>
        </pc:spChg>
        <pc:spChg chg="mod">
          <ac:chgData name="Sarah Lee" userId="e26dd71d-1802-46dd-be2b-c027d984434e" providerId="ADAL" clId="{66F485FF-806A-43E1-9130-A64EB59DD4EA}" dt="2025-11-14T08:47:34.258" v="44" actId="115"/>
          <ac:spMkLst>
            <pc:docMk/>
            <pc:sldMk cId="143738880" sldId="414"/>
            <ac:spMk id="3" creationId="{C2FA8FDE-9AE4-4604-7FCC-B069CDEE0956}"/>
          </ac:spMkLst>
        </pc:spChg>
      </pc:sldChg>
      <pc:sldChg chg="modSp mod">
        <pc:chgData name="Sarah Lee" userId="e26dd71d-1802-46dd-be2b-c027d984434e" providerId="ADAL" clId="{66F485FF-806A-43E1-9130-A64EB59DD4EA}" dt="2025-11-14T08:47:44.196" v="46" actId="115"/>
        <pc:sldMkLst>
          <pc:docMk/>
          <pc:sldMk cId="1600466877" sldId="415"/>
        </pc:sldMkLst>
        <pc:spChg chg="mod">
          <ac:chgData name="Sarah Lee" userId="e26dd71d-1802-46dd-be2b-c027d984434e" providerId="ADAL" clId="{66F485FF-806A-43E1-9130-A64EB59DD4EA}" dt="2025-11-14T08:47:40.431" v="45" actId="115"/>
          <ac:spMkLst>
            <pc:docMk/>
            <pc:sldMk cId="1600466877" sldId="415"/>
            <ac:spMk id="2" creationId="{D1B74641-109E-FDB6-BED9-1A103E38A272}"/>
          </ac:spMkLst>
        </pc:spChg>
        <pc:spChg chg="mod">
          <ac:chgData name="Sarah Lee" userId="e26dd71d-1802-46dd-be2b-c027d984434e" providerId="ADAL" clId="{66F485FF-806A-43E1-9130-A64EB59DD4EA}" dt="2025-11-14T08:47:44.196" v="46" actId="115"/>
          <ac:spMkLst>
            <pc:docMk/>
            <pc:sldMk cId="1600466877" sldId="415"/>
            <ac:spMk id="3" creationId="{6F9D9991-681D-F910-E821-348EECED759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86083A2-BCC3-408E-B851-525F0D6F6DA1}" type="datetimeFigureOut">
              <a:rPr lang="en-GB" smtClean="0"/>
              <a:t>14/11/2025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47414DC-77BE-496E-BD91-0F8949772417}" type="slidenum">
              <a:rPr lang="en-GB" smtClean="0"/>
              <a:t>‹#›</a:t>
            </a:fld>
            <a:endParaRPr lang="en-GB"/>
          </a:p>
        </p:txBody>
      </p:sp>
    </p:spTree>
    <p:extLst>
      <p:ext uri="{BB962C8B-B14F-4D97-AF65-F5344CB8AC3E}">
        <p14:creationId xmlns:p14="http://schemas.microsoft.com/office/powerpoint/2010/main" val="293928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C8867A-DC55-4287-B0F8-24F7BF4CE477}" type="slidenum">
              <a:rPr lang="en-GB" smtClean="0"/>
              <a:t>1</a:t>
            </a:fld>
            <a:endParaRPr lang="en-GB"/>
          </a:p>
        </p:txBody>
      </p:sp>
    </p:spTree>
    <p:extLst>
      <p:ext uri="{BB962C8B-B14F-4D97-AF65-F5344CB8AC3E}">
        <p14:creationId xmlns:p14="http://schemas.microsoft.com/office/powerpoint/2010/main" val="762039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47414DC-77BE-496E-BD91-0F8949772417}" type="slidenum">
              <a:rPr lang="en-GB" smtClean="0"/>
              <a:t>4</a:t>
            </a:fld>
            <a:endParaRPr lang="en-GB"/>
          </a:p>
        </p:txBody>
      </p:sp>
    </p:spTree>
    <p:extLst>
      <p:ext uri="{BB962C8B-B14F-4D97-AF65-F5344CB8AC3E}">
        <p14:creationId xmlns:p14="http://schemas.microsoft.com/office/powerpoint/2010/main" val="2866269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E79E7-C7D4-66DD-4C6D-970C031E1E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CB5CCD-96D7-C678-8747-E36BAFBB30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3D1EA33-8E01-D334-8D9D-8E79CE001F62}"/>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7C7348E7-5C7C-0253-1EC2-1FFAD9AD1A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16E953-7B21-15AF-A5EF-6FB6FD40372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54875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F0541-FD74-0CA6-2280-241716024A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EA8A17-0D6E-89E7-91A4-E3411A5ECE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BF46DA-195A-3FB3-9B13-13537D0AEB57}"/>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E7B725A3-2775-4DBB-0F52-316DCA529B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340B49-2051-98E1-C1A9-7041BF869277}"/>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0378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7AB1C1-04F3-7BA3-A22F-C8BA69FF9B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BBA9F9-977C-1192-1A04-413B8F22BC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0CD8C4-C9FD-42F0-C23B-A4EB2DEA96D8}"/>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E507149D-2F27-A83E-CD6B-A349F240E1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47235-40DD-0830-0D97-E54817EC4EC5}"/>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557563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37444-36B8-5986-07C5-98EF5622CA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C4EF115-2205-D21A-B2EC-4E141F62FE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352513-4E62-C29A-0937-907DB351672A}"/>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4DB284B1-07FA-FD85-AC5F-A5B1EC0AA6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9E9843-6968-5973-33F5-C6B28A2433F1}"/>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223716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3E0B-A23B-728D-6952-BC14BA2DAE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BB6AE6-292F-07E6-233A-986214CC86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858DDA-0AF5-7CDC-7E89-A46033238E8D}"/>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2B464BBB-70CB-7CB3-FF46-944EFF517D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D55CB9-F3DA-4CFA-A386-865149A7D11A}"/>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898102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03121-1118-3480-93DC-B6C8DB07C2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237339-33C4-13BF-653C-77B2349108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3EFB70-CDB5-805B-3EB5-91C05D7FF0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6564E3-01A9-A533-5CF9-0DC99AC10FB8}"/>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6" name="Footer Placeholder 5">
            <a:extLst>
              <a:ext uri="{FF2B5EF4-FFF2-40B4-BE49-F238E27FC236}">
                <a16:creationId xmlns:a16="http://schemas.microsoft.com/office/drawing/2014/main" id="{FCB7810A-A062-B660-609D-E92CEC7C9B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CE77A7-A43D-E70A-02DC-C41542C0878C}"/>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86351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CD940-C0BF-1540-5FA5-4FAA0D483B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2B94B7-B955-4A68-1224-B488C8B005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D58B4E-DB64-0945-E02D-19CCF34E75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4B011E-3FDC-E0BB-A5F8-64B59B6015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5AC055-D3BF-0997-DA46-D2C53482F0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5F30DC9-9C6D-025C-99F5-0C77A90650E4}"/>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8" name="Footer Placeholder 7">
            <a:extLst>
              <a:ext uri="{FF2B5EF4-FFF2-40B4-BE49-F238E27FC236}">
                <a16:creationId xmlns:a16="http://schemas.microsoft.com/office/drawing/2014/main" id="{5CF50F98-F172-1804-4039-0F031C3900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1F1C8DC-BC6C-09A0-9B1E-08A43A2E1D7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12220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4AD00-D74D-64C8-04C3-6BDAB06C2E8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9328ADA-6687-35F7-8DB5-A8DF02629C9A}"/>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4" name="Footer Placeholder 3">
            <a:extLst>
              <a:ext uri="{FF2B5EF4-FFF2-40B4-BE49-F238E27FC236}">
                <a16:creationId xmlns:a16="http://schemas.microsoft.com/office/drawing/2014/main" id="{1F5D1435-0F2C-B635-B428-17E2503EA3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194868-AD4D-C846-38DA-767765A9278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30058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0B19FB-ADA9-8A88-37DD-BF1DA4327705}"/>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3" name="Footer Placeholder 2">
            <a:extLst>
              <a:ext uri="{FF2B5EF4-FFF2-40B4-BE49-F238E27FC236}">
                <a16:creationId xmlns:a16="http://schemas.microsoft.com/office/drawing/2014/main" id="{49AB864F-EC21-0D4E-5047-EE31F8331CF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0181AC-8334-3F34-FF76-AFF11251C2B3}"/>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21262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BDE7B-F5B4-6084-5EB9-969CF925E4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65E551-B284-BB58-7471-04061BDE0E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6B0AD3-9518-DBE9-E99B-F676FA1B0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1CE1C6-45FE-D6B9-09F6-F58EDDFA7B75}"/>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6" name="Footer Placeholder 5">
            <a:extLst>
              <a:ext uri="{FF2B5EF4-FFF2-40B4-BE49-F238E27FC236}">
                <a16:creationId xmlns:a16="http://schemas.microsoft.com/office/drawing/2014/main" id="{23F5B553-7528-9A48-7DBD-12B20E97D94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F24109-0564-0355-ADE7-16D9C75731D1}"/>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471029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E7222-1E1C-109F-8658-1ABEAB48F4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B5C3F8-71B0-2FB9-4409-7017EFD6C1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65474A-8809-687D-E7F1-42762D10B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BAD89-898F-6FD3-C16C-571385501E86}"/>
              </a:ext>
            </a:extLst>
          </p:cNvPr>
          <p:cNvSpPr>
            <a:spLocks noGrp="1"/>
          </p:cNvSpPr>
          <p:nvPr>
            <p:ph type="dt" sz="half" idx="10"/>
          </p:nvPr>
        </p:nvSpPr>
        <p:spPr/>
        <p:txBody>
          <a:bodyPr/>
          <a:lstStyle/>
          <a:p>
            <a:fld id="{7A9A522E-2402-4888-A9AB-F8E543DBE180}" type="datetimeFigureOut">
              <a:rPr lang="en-GB" smtClean="0"/>
              <a:t>14/11/2025</a:t>
            </a:fld>
            <a:endParaRPr lang="en-GB"/>
          </a:p>
        </p:txBody>
      </p:sp>
      <p:sp>
        <p:nvSpPr>
          <p:cNvPr id="6" name="Footer Placeholder 5">
            <a:extLst>
              <a:ext uri="{FF2B5EF4-FFF2-40B4-BE49-F238E27FC236}">
                <a16:creationId xmlns:a16="http://schemas.microsoft.com/office/drawing/2014/main" id="{D34E2A52-5789-54DF-1F54-E88CF78A0B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17C7D-708B-E6F3-6DDA-E6FEF46B49BA}"/>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3261193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DD79BC-912F-9C00-26B2-340BAB3FB5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95E78D-43EB-D343-40A4-7E0FBB10BD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436D99-9FE7-5A61-900F-236B072534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9A522E-2402-4888-A9AB-F8E543DBE180}" type="datetimeFigureOut">
              <a:rPr lang="en-GB" smtClean="0"/>
              <a:t>14/11/2025</a:t>
            </a:fld>
            <a:endParaRPr lang="en-GB"/>
          </a:p>
        </p:txBody>
      </p:sp>
      <p:sp>
        <p:nvSpPr>
          <p:cNvPr id="5" name="Footer Placeholder 4">
            <a:extLst>
              <a:ext uri="{FF2B5EF4-FFF2-40B4-BE49-F238E27FC236}">
                <a16:creationId xmlns:a16="http://schemas.microsoft.com/office/drawing/2014/main" id="{54CC2EDC-096A-29D1-46E3-92FDD92B75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41B265C-B176-8A8A-CD09-4236B2156A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617D07-E26F-43E9-9BFD-50CBE882AC76}" type="slidenum">
              <a:rPr lang="en-GB" smtClean="0"/>
              <a:t>‹#›</a:t>
            </a:fld>
            <a:endParaRPr lang="en-GB"/>
          </a:p>
        </p:txBody>
      </p:sp>
    </p:spTree>
    <p:extLst>
      <p:ext uri="{BB962C8B-B14F-4D97-AF65-F5344CB8AC3E}">
        <p14:creationId xmlns:p14="http://schemas.microsoft.com/office/powerpoint/2010/main" val="2320240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2" name="Picture 1" descr="Shape, rectangle&#10;&#10;Description automatically generated with medium confidence">
            <a:extLst>
              <a:ext uri="{FF2B5EF4-FFF2-40B4-BE49-F238E27FC236}">
                <a16:creationId xmlns:a16="http://schemas.microsoft.com/office/drawing/2014/main" id="{4207E1BF-DD21-A33F-913B-ECA34F8C77FD}"/>
              </a:ext>
            </a:extLst>
          </p:cNvPr>
          <p:cNvPicPr>
            <a:picLocks noChangeAspect="1"/>
          </p:cNvPicPr>
          <p:nvPr/>
        </p:nvPicPr>
        <p:blipFill rotWithShape="1">
          <a:blip r:embed="rId3"/>
          <a:srcRect l="7606" t="44387" r="7802" b="44944"/>
          <a:stretch/>
        </p:blipFill>
        <p:spPr>
          <a:xfrm>
            <a:off x="31305" y="6561093"/>
            <a:ext cx="12137327" cy="296907"/>
          </a:xfrm>
          <a:prstGeom prst="rect">
            <a:avLst/>
          </a:prstGeom>
          <a:ln w="38100">
            <a:solidFill>
              <a:schemeClr val="tx1"/>
            </a:solidFill>
          </a:ln>
        </p:spPr>
      </p:pic>
      <p:grpSp>
        <p:nvGrpSpPr>
          <p:cNvPr id="5" name="Group 4">
            <a:extLst>
              <a:ext uri="{FF2B5EF4-FFF2-40B4-BE49-F238E27FC236}">
                <a16:creationId xmlns:a16="http://schemas.microsoft.com/office/drawing/2014/main" id="{9F1C2DFF-0D4E-A20D-B8C6-AD50D9D81773}"/>
              </a:ext>
            </a:extLst>
          </p:cNvPr>
          <p:cNvGrpSpPr/>
          <p:nvPr/>
        </p:nvGrpSpPr>
        <p:grpSpPr>
          <a:xfrm>
            <a:off x="11684" y="0"/>
            <a:ext cx="1630016" cy="6561093"/>
            <a:chOff x="578695" y="26182"/>
            <a:chExt cx="2183662" cy="6858000"/>
          </a:xfrm>
          <a:solidFill>
            <a:srgbClr val="002060"/>
          </a:solidFill>
        </p:grpSpPr>
        <p:pic>
          <p:nvPicPr>
            <p:cNvPr id="6" name="Picture 5">
              <a:extLst>
                <a:ext uri="{FF2B5EF4-FFF2-40B4-BE49-F238E27FC236}">
                  <a16:creationId xmlns:a16="http://schemas.microsoft.com/office/drawing/2014/main" id="{4475759B-12E3-C1E2-40DD-273FA75149AB}"/>
                </a:ext>
              </a:extLst>
            </p:cNvPr>
            <p:cNvPicPr>
              <a:picLocks noChangeAspect="1"/>
            </p:cNvPicPr>
            <p:nvPr/>
          </p:nvPicPr>
          <p:blipFill>
            <a:blip r:embed="rId4"/>
            <a:srcRect/>
            <a:stretch/>
          </p:blipFill>
          <p:spPr>
            <a:xfrm>
              <a:off x="578695" y="5532178"/>
              <a:ext cx="972661" cy="972661"/>
            </a:xfrm>
            <a:prstGeom prst="rect">
              <a:avLst/>
            </a:prstGeom>
            <a:grpFill/>
          </p:spPr>
        </p:pic>
        <p:grpSp>
          <p:nvGrpSpPr>
            <p:cNvPr id="7" name="Group 6">
              <a:extLst>
                <a:ext uri="{FF2B5EF4-FFF2-40B4-BE49-F238E27FC236}">
                  <a16:creationId xmlns:a16="http://schemas.microsoft.com/office/drawing/2014/main" id="{1D079C07-18A5-0B68-D204-5E38C4B2BF01}"/>
                </a:ext>
              </a:extLst>
            </p:cNvPr>
            <p:cNvGrpSpPr/>
            <p:nvPr/>
          </p:nvGrpSpPr>
          <p:grpSpPr>
            <a:xfrm>
              <a:off x="610000" y="26182"/>
              <a:ext cx="2152357" cy="6858000"/>
              <a:chOff x="560717" y="26182"/>
              <a:chExt cx="2152357" cy="6858000"/>
            </a:xfrm>
            <a:grpFill/>
          </p:grpSpPr>
          <p:sp>
            <p:nvSpPr>
              <p:cNvPr id="8" name="Google Shape;86;p1">
                <a:extLst>
                  <a:ext uri="{FF2B5EF4-FFF2-40B4-BE49-F238E27FC236}">
                    <a16:creationId xmlns:a16="http://schemas.microsoft.com/office/drawing/2014/main" id="{45BF4275-9229-233F-C010-669530D7F363}"/>
                  </a:ext>
                </a:extLst>
              </p:cNvPr>
              <p:cNvSpPr/>
              <p:nvPr/>
            </p:nvSpPr>
            <p:spPr>
              <a:xfrm>
                <a:off x="560717" y="26182"/>
                <a:ext cx="2152357" cy="6858000"/>
              </a:xfrm>
              <a:prstGeom prst="rect">
                <a:avLst/>
              </a:prstGeom>
              <a:grpFill/>
              <a:ln w="63500"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UD Digi Kyokasho NK-R" panose="02020400000000000000" pitchFamily="18" charset="-128"/>
                  <a:ea typeface="UD Digi Kyokasho NK-R" panose="02020400000000000000" pitchFamily="18" charset="-128"/>
                  <a:cs typeface="Calibri"/>
                  <a:sym typeface="Calibri"/>
                </a:endParaRPr>
              </a:p>
            </p:txBody>
          </p:sp>
          <p:sp>
            <p:nvSpPr>
              <p:cNvPr id="9" name="Google Shape;88;p1">
                <a:extLst>
                  <a:ext uri="{FF2B5EF4-FFF2-40B4-BE49-F238E27FC236}">
                    <a16:creationId xmlns:a16="http://schemas.microsoft.com/office/drawing/2014/main" id="{9E976F68-DC98-9A75-0CCC-083ADB2F4E18}"/>
                  </a:ext>
                </a:extLst>
              </p:cNvPr>
              <p:cNvSpPr txBox="1"/>
              <p:nvPr/>
            </p:nvSpPr>
            <p:spPr>
              <a:xfrm rot="16200000">
                <a:off x="-339687" y="2361822"/>
                <a:ext cx="4059268" cy="1030733"/>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lang="en-US" sz="4400" b="1" dirty="0">
                  <a:solidFill>
                    <a:schemeClr val="bg1"/>
                  </a:solidFill>
                  <a:latin typeface="UD Digi Kyokasho NK-R" panose="02020400000000000000" pitchFamily="18" charset="-128"/>
                  <a:ea typeface="UD Digi Kyokasho NK-R" panose="02020400000000000000" pitchFamily="18" charset="-128"/>
                  <a:cs typeface="Calibri"/>
                </a:endParaRPr>
              </a:p>
            </p:txBody>
          </p:sp>
        </p:grpSp>
      </p:grpSp>
      <p:pic>
        <p:nvPicPr>
          <p:cNvPr id="18" name="Picture 17" descr="Text&#10;&#10;Description automatically generated with low confidence">
            <a:extLst>
              <a:ext uri="{FF2B5EF4-FFF2-40B4-BE49-F238E27FC236}">
                <a16:creationId xmlns:a16="http://schemas.microsoft.com/office/drawing/2014/main" id="{9473BE8E-CA4F-3158-AB0F-7F596BBF40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61483" y="5687175"/>
            <a:ext cx="1837810" cy="784431"/>
          </a:xfrm>
          <a:prstGeom prst="rect">
            <a:avLst/>
          </a:prstGeom>
        </p:spPr>
      </p:pic>
      <p:sp>
        <p:nvSpPr>
          <p:cNvPr id="3" name="Google Shape;96;p2">
            <a:extLst>
              <a:ext uri="{FF2B5EF4-FFF2-40B4-BE49-F238E27FC236}">
                <a16:creationId xmlns:a16="http://schemas.microsoft.com/office/drawing/2014/main" id="{AA5B4140-77C3-B1E6-CDDF-A6CF5432EF10}"/>
              </a:ext>
            </a:extLst>
          </p:cNvPr>
          <p:cNvSpPr txBox="1">
            <a:spLocks/>
          </p:cNvSpPr>
          <p:nvPr/>
        </p:nvSpPr>
        <p:spPr>
          <a:xfrm>
            <a:off x="1665068" y="918359"/>
            <a:ext cx="10526932" cy="1699581"/>
          </a:xfrm>
          <a:prstGeom prst="rect">
            <a:avLst/>
          </a:prstGeom>
          <a:noFill/>
          <a:ln>
            <a:noFill/>
          </a:ln>
        </p:spPr>
        <p:txBody>
          <a:bodyPr spcFirstLastPara="1" vert="horz" wrap="square" lIns="91425" tIns="45700" rIns="91425" bIns="45700" rtlCol="0" anchor="b"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11200" b="1" dirty="0">
                <a:solidFill>
                  <a:schemeClr val="tx2">
                    <a:lumMod val="75000"/>
                    <a:lumOff val="25000"/>
                  </a:schemeClr>
                </a:solidFill>
                <a:latin typeface="UD Digi Kyokasho NK-R" panose="02020400000000000000" pitchFamily="18" charset="-128"/>
                <a:ea typeface="UD Digi Kyokasho NK-R" panose="02020400000000000000" pitchFamily="18" charset="-128"/>
                <a:cs typeface="Calibri"/>
              </a:rPr>
              <a:t>Science</a:t>
            </a:r>
          </a:p>
        </p:txBody>
      </p:sp>
      <p:sp>
        <p:nvSpPr>
          <p:cNvPr id="14" name="Subtitle 13">
            <a:extLst>
              <a:ext uri="{FF2B5EF4-FFF2-40B4-BE49-F238E27FC236}">
                <a16:creationId xmlns:a16="http://schemas.microsoft.com/office/drawing/2014/main" id="{8BB98993-953E-DE6A-0552-73E1CA635BAF}"/>
              </a:ext>
            </a:extLst>
          </p:cNvPr>
          <p:cNvSpPr>
            <a:spLocks noGrp="1"/>
          </p:cNvSpPr>
          <p:nvPr>
            <p:ph type="subTitle" idx="1"/>
          </p:nvPr>
        </p:nvSpPr>
        <p:spPr>
          <a:xfrm>
            <a:off x="1641700" y="2601119"/>
            <a:ext cx="10550300" cy="679427"/>
          </a:xfrm>
        </p:spPr>
        <p:txBody>
          <a:bodyPr anchor="ctr"/>
          <a:lstStyle/>
          <a:p>
            <a:r>
              <a:rPr lang="en-GB" dirty="0">
                <a:solidFill>
                  <a:schemeClr val="tx2">
                    <a:lumMod val="75000"/>
                    <a:lumOff val="25000"/>
                  </a:schemeClr>
                </a:solidFill>
                <a:latin typeface="UD Digi Kyokasho NK-R" panose="02020400000000000000" pitchFamily="18" charset="-128"/>
                <a:ea typeface="UD Digi Kyokasho NK-R" panose="02020400000000000000" pitchFamily="18" charset="-128"/>
              </a:rPr>
              <a:t>Study of the Universe</a:t>
            </a:r>
          </a:p>
        </p:txBody>
      </p:sp>
      <p:pic>
        <p:nvPicPr>
          <p:cNvPr id="12" name="Picture 11">
            <a:extLst>
              <a:ext uri="{FF2B5EF4-FFF2-40B4-BE49-F238E27FC236}">
                <a16:creationId xmlns:a16="http://schemas.microsoft.com/office/drawing/2014/main" id="{BC11338B-6B5D-F214-27FF-6614218F9E64}"/>
              </a:ext>
            </a:extLst>
          </p:cNvPr>
          <p:cNvPicPr>
            <a:picLocks noChangeAspect="1"/>
          </p:cNvPicPr>
          <p:nvPr/>
        </p:nvPicPr>
        <p:blipFill>
          <a:blip r:embed="rId6"/>
          <a:stretch>
            <a:fillRect/>
          </a:stretch>
        </p:blipFill>
        <p:spPr>
          <a:xfrm>
            <a:off x="92707" y="4777604"/>
            <a:ext cx="1466850" cy="1485900"/>
          </a:xfrm>
          <a:prstGeom prst="rect">
            <a:avLst/>
          </a:prstGeom>
        </p:spPr>
      </p:pic>
      <p:pic>
        <p:nvPicPr>
          <p:cNvPr id="10" name="Picture 9">
            <a:extLst>
              <a:ext uri="{FF2B5EF4-FFF2-40B4-BE49-F238E27FC236}">
                <a16:creationId xmlns:a16="http://schemas.microsoft.com/office/drawing/2014/main" id="{2C9F7625-5486-6FA6-9DDF-FD7069FE3045}"/>
              </a:ext>
            </a:extLst>
          </p:cNvPr>
          <p:cNvPicPr>
            <a:picLocks noChangeAspect="1"/>
          </p:cNvPicPr>
          <p:nvPr/>
        </p:nvPicPr>
        <p:blipFill>
          <a:blip r:embed="rId7"/>
          <a:stretch>
            <a:fillRect/>
          </a:stretch>
        </p:blipFill>
        <p:spPr>
          <a:xfrm>
            <a:off x="5638341" y="3643466"/>
            <a:ext cx="2533650" cy="1952625"/>
          </a:xfrm>
          <a:prstGeom prst="rect">
            <a:avLst/>
          </a:prstGeom>
        </p:spPr>
      </p:pic>
    </p:spTree>
    <p:extLst>
      <p:ext uri="{BB962C8B-B14F-4D97-AF65-F5344CB8AC3E}">
        <p14:creationId xmlns:p14="http://schemas.microsoft.com/office/powerpoint/2010/main" val="3771627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C3EB5-2191-DFF1-21AD-723C76DDD42D}"/>
              </a:ext>
            </a:extLst>
          </p:cNvPr>
          <p:cNvSpPr>
            <a:spLocks noGrp="1"/>
          </p:cNvSpPr>
          <p:nvPr>
            <p:ph type="title"/>
          </p:nvPr>
        </p:nvSpPr>
        <p:spPr/>
        <p:txBody>
          <a:bodyPr>
            <a:normAutofit fontScale="90000"/>
          </a:bodyPr>
          <a:lstStyle/>
          <a:p>
            <a:r>
              <a:rPr lang="en-GB" dirty="0">
                <a:solidFill>
                  <a:schemeClr val="accent1"/>
                </a:solidFill>
              </a:rPr>
              <a:t>Science Key Stage 1 (Years 1 and 2)</a:t>
            </a:r>
            <a:br>
              <a:rPr lang="en-GB" dirty="0">
                <a:solidFill>
                  <a:schemeClr val="accent1"/>
                </a:solidFill>
              </a:rPr>
            </a:br>
            <a:r>
              <a:rPr lang="en-GB" dirty="0">
                <a:solidFill>
                  <a:schemeClr val="accent1"/>
                </a:solidFill>
              </a:rPr>
              <a:t>Living Things- Microhabitats</a:t>
            </a:r>
            <a:br>
              <a:rPr lang="en-GB" dirty="0">
                <a:solidFill>
                  <a:schemeClr val="accent1"/>
                </a:solidFill>
              </a:rPr>
            </a:br>
            <a:r>
              <a:rPr lang="en-GB" dirty="0">
                <a:solidFill>
                  <a:schemeClr val="accent1"/>
                </a:solidFill>
              </a:rPr>
              <a:t>Autumn Term 2 2025-26</a:t>
            </a:r>
          </a:p>
        </p:txBody>
      </p:sp>
      <p:sp>
        <p:nvSpPr>
          <p:cNvPr id="15" name="Content Placeholder 14">
            <a:extLst>
              <a:ext uri="{FF2B5EF4-FFF2-40B4-BE49-F238E27FC236}">
                <a16:creationId xmlns:a16="http://schemas.microsoft.com/office/drawing/2014/main" id="{A95E6027-8ED9-6D81-AFFE-6419F83FB0F6}"/>
              </a:ext>
            </a:extLst>
          </p:cNvPr>
          <p:cNvSpPr>
            <a:spLocks noGrp="1"/>
          </p:cNvSpPr>
          <p:nvPr>
            <p:ph idx="1"/>
          </p:nvPr>
        </p:nvSpPr>
        <p:spPr/>
        <p:txBody>
          <a:bodyPr>
            <a:normAutofit fontScale="92500"/>
          </a:bodyPr>
          <a:lstStyle/>
          <a:p>
            <a:pPr marL="0" indent="0">
              <a:buNone/>
            </a:pPr>
            <a:r>
              <a:rPr lang="en-GB" b="1" u="sng" dirty="0">
                <a:solidFill>
                  <a:schemeClr val="accent1"/>
                </a:solidFill>
              </a:rPr>
              <a:t>Core Knowledge</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microhabitat</a:t>
            </a:r>
            <a:r>
              <a:rPr lang="en-GB" dirty="0">
                <a:solidFill>
                  <a:schemeClr val="accent1"/>
                </a:solidFill>
              </a:rPr>
              <a:t> is a small habitat with different conditions to the surrounding area.</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minibeasts with six legs</a:t>
            </a:r>
            <a:r>
              <a:rPr lang="en-GB" dirty="0">
                <a:solidFill>
                  <a:schemeClr val="accent1"/>
                </a:solidFill>
              </a:rPr>
              <a:t> include insects, and I can identify which creatures do or do not belong in that group.</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worms</a:t>
            </a:r>
            <a:r>
              <a:rPr lang="en-GB" dirty="0">
                <a:solidFill>
                  <a:schemeClr val="accent1"/>
                </a:solidFill>
              </a:rPr>
              <a:t> are most likely to be found in the </a:t>
            </a:r>
            <a:r>
              <a:rPr lang="en-GB" b="1" dirty="0">
                <a:solidFill>
                  <a:schemeClr val="accent1"/>
                </a:solidFill>
              </a:rPr>
              <a:t>soil</a:t>
            </a:r>
            <a:r>
              <a:rPr lang="en-GB" dirty="0">
                <a:solidFill>
                  <a:schemeClr val="accent1"/>
                </a:solidFill>
              </a:rPr>
              <a:t> microhabitat.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someone interested in </a:t>
            </a:r>
            <a:r>
              <a:rPr lang="en-GB" b="1" dirty="0">
                <a:solidFill>
                  <a:schemeClr val="accent1"/>
                </a:solidFill>
              </a:rPr>
              <a:t>plants</a:t>
            </a:r>
            <a:r>
              <a:rPr lang="en-GB" dirty="0">
                <a:solidFill>
                  <a:schemeClr val="accent1"/>
                </a:solidFill>
              </a:rPr>
              <a:t> might enjoy being a </a:t>
            </a:r>
            <a:r>
              <a:rPr lang="en-GB" b="1" dirty="0">
                <a:solidFill>
                  <a:schemeClr val="accent1"/>
                </a:solidFill>
              </a:rPr>
              <a:t>botanist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to find out what </a:t>
            </a:r>
            <a:r>
              <a:rPr lang="en-GB" b="1" dirty="0">
                <a:solidFill>
                  <a:schemeClr val="accent1"/>
                </a:solidFill>
              </a:rPr>
              <a:t>badgers eat</a:t>
            </a:r>
            <a:r>
              <a:rPr lang="en-GB" dirty="0">
                <a:solidFill>
                  <a:schemeClr val="accent1"/>
                </a:solidFill>
              </a:rPr>
              <a:t>, I would use </a:t>
            </a:r>
            <a:r>
              <a:rPr lang="en-GB" b="1" dirty="0">
                <a:solidFill>
                  <a:schemeClr val="accent1"/>
                </a:solidFill>
              </a:rPr>
              <a:t>research skills</a:t>
            </a:r>
            <a:r>
              <a:rPr lang="en-GB" dirty="0">
                <a:solidFill>
                  <a:schemeClr val="accent1"/>
                </a:solidFill>
              </a:rPr>
              <a:t> like reading books or using the internet to gather information.</a:t>
            </a:r>
            <a:endParaRPr lang="en-US" dirty="0">
              <a:solidFill>
                <a:schemeClr val="accent1"/>
              </a:solidFill>
            </a:endParaRPr>
          </a:p>
          <a:p>
            <a:endParaRPr lang="en-GB" dirty="0"/>
          </a:p>
        </p:txBody>
      </p:sp>
    </p:spTree>
    <p:extLst>
      <p:ext uri="{BB962C8B-B14F-4D97-AF65-F5344CB8AC3E}">
        <p14:creationId xmlns:p14="http://schemas.microsoft.com/office/powerpoint/2010/main" val="238331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E80B5-6424-B3D1-D091-396DACD69F9E}"/>
              </a:ext>
            </a:extLst>
          </p:cNvPr>
          <p:cNvSpPr>
            <a:spLocks noGrp="1"/>
          </p:cNvSpPr>
          <p:nvPr>
            <p:ph type="title"/>
          </p:nvPr>
        </p:nvSpPr>
        <p:spPr/>
        <p:txBody>
          <a:bodyPr>
            <a:normAutofit fontScale="90000"/>
          </a:bodyPr>
          <a:lstStyle/>
          <a:p>
            <a:r>
              <a:rPr lang="en-GB" dirty="0">
                <a:solidFill>
                  <a:schemeClr val="accent1"/>
                </a:solidFill>
              </a:rPr>
              <a:t>Science Key Stage 1 (Years 1 and 2)</a:t>
            </a:r>
            <a:br>
              <a:rPr lang="en-GB" dirty="0">
                <a:solidFill>
                  <a:schemeClr val="accent1"/>
                </a:solidFill>
              </a:rPr>
            </a:br>
            <a:r>
              <a:rPr lang="en-GB" dirty="0">
                <a:solidFill>
                  <a:schemeClr val="accent1"/>
                </a:solidFill>
              </a:rPr>
              <a:t>Materials- Use of Everyday Materials</a:t>
            </a:r>
            <a:br>
              <a:rPr lang="en-GB" dirty="0">
                <a:solidFill>
                  <a:schemeClr val="accent1"/>
                </a:solidFill>
              </a:rPr>
            </a:br>
            <a:r>
              <a:rPr lang="en-GB" dirty="0">
                <a:solidFill>
                  <a:schemeClr val="accent1"/>
                </a:solidFill>
              </a:rPr>
              <a:t>Spring Term 1 2025-26</a:t>
            </a:r>
          </a:p>
        </p:txBody>
      </p:sp>
      <p:sp>
        <p:nvSpPr>
          <p:cNvPr id="4" name="Content Placeholder 3">
            <a:extLst>
              <a:ext uri="{FF2B5EF4-FFF2-40B4-BE49-F238E27FC236}">
                <a16:creationId xmlns:a16="http://schemas.microsoft.com/office/drawing/2014/main" id="{219A1770-B15F-18E2-396F-389A1C6EA777}"/>
              </a:ext>
            </a:extLst>
          </p:cNvPr>
          <p:cNvSpPr>
            <a:spLocks noGrp="1"/>
          </p:cNvSpPr>
          <p:nvPr>
            <p:ph idx="1"/>
          </p:nvPr>
        </p:nvSpPr>
        <p:spPr/>
        <p:txBody>
          <a:bodyPr>
            <a:normAutofit lnSpcReduction="10000"/>
          </a:bodyPr>
          <a:lstStyle/>
          <a:p>
            <a:pPr marL="0" indent="0">
              <a:buNone/>
            </a:pPr>
            <a:r>
              <a:rPr lang="en-GB" u="sng" dirty="0">
                <a:solidFill>
                  <a:schemeClr val="accent1"/>
                </a:solidFill>
              </a:rPr>
              <a:t>Core Knowledge</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stretching</a:t>
            </a:r>
            <a:r>
              <a:rPr lang="en-GB" dirty="0">
                <a:solidFill>
                  <a:schemeClr val="accent1"/>
                </a:solidFill>
              </a:rPr>
              <a:t> is an action that can cause some objects to become longer.</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object that </a:t>
            </a:r>
            <a:r>
              <a:rPr lang="en-GB" b="1" dirty="0">
                <a:solidFill>
                  <a:schemeClr val="accent1"/>
                </a:solidFill>
              </a:rPr>
              <a:t>snaps back after being stretched</a:t>
            </a:r>
            <a:r>
              <a:rPr lang="en-GB" dirty="0">
                <a:solidFill>
                  <a:schemeClr val="accent1"/>
                </a:solidFill>
              </a:rPr>
              <a:t> is described as </a:t>
            </a:r>
            <a:r>
              <a:rPr lang="en-GB" b="1" dirty="0">
                <a:solidFill>
                  <a:schemeClr val="accent1"/>
                </a:solidFill>
              </a:rPr>
              <a:t>elastic</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hose pipe</a:t>
            </a:r>
            <a:r>
              <a:rPr lang="en-GB" dirty="0">
                <a:solidFill>
                  <a:schemeClr val="accent1"/>
                </a:solidFill>
              </a:rPr>
              <a:t> needs to be made from a </a:t>
            </a:r>
            <a:r>
              <a:rPr lang="en-GB" b="1" dirty="0">
                <a:solidFill>
                  <a:schemeClr val="accent1"/>
                </a:solidFill>
              </a:rPr>
              <a:t>bendy</a:t>
            </a:r>
            <a:r>
              <a:rPr lang="en-GB" dirty="0">
                <a:solidFill>
                  <a:schemeClr val="accent1"/>
                </a:solidFill>
              </a:rPr>
              <a:t> material.</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plastic</a:t>
            </a:r>
            <a:r>
              <a:rPr lang="en-GB" dirty="0">
                <a:solidFill>
                  <a:schemeClr val="accent1"/>
                </a:solidFill>
              </a:rPr>
              <a:t> is a popular material because it is </a:t>
            </a:r>
            <a:r>
              <a:rPr lang="en-GB" b="1" dirty="0">
                <a:solidFill>
                  <a:schemeClr val="accent1"/>
                </a:solidFill>
              </a:rPr>
              <a:t>cheap to make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how to compare objects by identifying what is the </a:t>
            </a:r>
            <a:r>
              <a:rPr lang="en-GB" b="1" dirty="0">
                <a:solidFill>
                  <a:schemeClr val="accent1"/>
                </a:solidFill>
              </a:rPr>
              <a:t>same and different</a:t>
            </a:r>
            <a:r>
              <a:rPr lang="en-GB" dirty="0">
                <a:solidFill>
                  <a:schemeClr val="accent1"/>
                </a:solidFill>
              </a:rPr>
              <a:t> about the materials they are made from.</a:t>
            </a:r>
            <a:endParaRPr lang="en-US" dirty="0">
              <a:solidFill>
                <a:schemeClr val="accent1"/>
              </a:solidFill>
            </a:endParaRPr>
          </a:p>
          <a:p>
            <a:endParaRPr lang="en-GB" dirty="0"/>
          </a:p>
        </p:txBody>
      </p:sp>
    </p:spTree>
    <p:extLst>
      <p:ext uri="{BB962C8B-B14F-4D97-AF65-F5344CB8AC3E}">
        <p14:creationId xmlns:p14="http://schemas.microsoft.com/office/powerpoint/2010/main" val="1539088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E428C-1684-4162-9EF6-7C66288276DB}"/>
              </a:ext>
            </a:extLst>
          </p:cNvPr>
          <p:cNvSpPr>
            <a:spLocks noGrp="1"/>
          </p:cNvSpPr>
          <p:nvPr>
            <p:ph type="title"/>
          </p:nvPr>
        </p:nvSpPr>
        <p:spPr/>
        <p:txBody>
          <a:bodyPr>
            <a:normAutofit fontScale="90000"/>
          </a:bodyPr>
          <a:lstStyle/>
          <a:p>
            <a:r>
              <a:rPr lang="en-GB" u="sng" dirty="0">
                <a:solidFill>
                  <a:schemeClr val="accent1"/>
                </a:solidFill>
              </a:rPr>
              <a:t>Science Key Stage 1 (Years 1 and 2)</a:t>
            </a:r>
            <a:br>
              <a:rPr lang="en-GB" u="sng" dirty="0">
                <a:solidFill>
                  <a:schemeClr val="accent1"/>
                </a:solidFill>
              </a:rPr>
            </a:br>
            <a:r>
              <a:rPr lang="en-GB" u="sng" dirty="0">
                <a:solidFill>
                  <a:schemeClr val="accent1"/>
                </a:solidFill>
              </a:rPr>
              <a:t>Animals Life Cycle and Health</a:t>
            </a:r>
            <a:br>
              <a:rPr lang="en-GB" u="sng" dirty="0">
                <a:solidFill>
                  <a:schemeClr val="accent1"/>
                </a:solidFill>
              </a:rPr>
            </a:br>
            <a:r>
              <a:rPr lang="en-GB" u="sng" dirty="0">
                <a:solidFill>
                  <a:schemeClr val="accent1"/>
                </a:solidFill>
              </a:rPr>
              <a:t>Spring Term 2 2025-26</a:t>
            </a:r>
          </a:p>
        </p:txBody>
      </p:sp>
      <p:sp>
        <p:nvSpPr>
          <p:cNvPr id="4" name="Content Placeholder 3">
            <a:extLst>
              <a:ext uri="{FF2B5EF4-FFF2-40B4-BE49-F238E27FC236}">
                <a16:creationId xmlns:a16="http://schemas.microsoft.com/office/drawing/2014/main" id="{4F2D18DC-2B10-C2CD-7DC6-AB3CC5B3BA96}"/>
              </a:ext>
            </a:extLst>
          </p:cNvPr>
          <p:cNvSpPr>
            <a:spLocks noGrp="1"/>
          </p:cNvSpPr>
          <p:nvPr>
            <p:ph idx="1"/>
          </p:nvPr>
        </p:nvSpPr>
        <p:spPr/>
        <p:txBody>
          <a:bodyPr>
            <a:normAutofit/>
          </a:bodyPr>
          <a:lstStyle/>
          <a:p>
            <a:pPr marL="0" indent="0">
              <a:buNone/>
            </a:pPr>
            <a:r>
              <a:rPr lang="en-GB" u="sng" dirty="0">
                <a:solidFill>
                  <a:schemeClr val="accent1"/>
                </a:solidFill>
              </a:rPr>
              <a:t>Core Knowledge</a:t>
            </a:r>
            <a:endParaRPr lang="en-US" u="sng" dirty="0">
              <a:solidFill>
                <a:schemeClr val="accent1"/>
              </a:solidFill>
            </a:endParaRP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pupa</a:t>
            </a:r>
            <a:r>
              <a:rPr lang="en-GB" dirty="0">
                <a:solidFill>
                  <a:schemeClr val="accent1"/>
                </a:solidFill>
              </a:rPr>
              <a:t> is a stage in a butterfly’s life cycle.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growth</a:t>
            </a:r>
            <a:r>
              <a:rPr lang="en-GB" dirty="0">
                <a:solidFill>
                  <a:schemeClr val="accent1"/>
                </a:solidFill>
              </a:rPr>
              <a:t> can be measured using a </a:t>
            </a:r>
            <a:r>
              <a:rPr lang="en-GB" b="1" dirty="0">
                <a:solidFill>
                  <a:schemeClr val="accent1"/>
                </a:solidFill>
              </a:rPr>
              <a:t>tape measure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sweets</a:t>
            </a:r>
            <a:r>
              <a:rPr lang="en-GB" dirty="0">
                <a:solidFill>
                  <a:schemeClr val="accent1"/>
                </a:solidFill>
              </a:rPr>
              <a:t> are </a:t>
            </a:r>
            <a:r>
              <a:rPr lang="en-GB" b="1" dirty="0">
                <a:solidFill>
                  <a:schemeClr val="accent1"/>
                </a:solidFill>
              </a:rPr>
              <a:t>not</a:t>
            </a:r>
            <a:r>
              <a:rPr lang="en-GB" dirty="0">
                <a:solidFill>
                  <a:schemeClr val="accent1"/>
                </a:solidFill>
              </a:rPr>
              <a:t> a food group, while carbohydrates and protein are.</a:t>
            </a:r>
            <a:r>
              <a:rPr lang="en-US" dirty="0">
                <a:solidFill>
                  <a:schemeClr val="accent1"/>
                </a:solidFill>
              </a:rPr>
              <a:t>​</a:t>
            </a:r>
          </a:p>
          <a:p>
            <a:pPr fontAlgn="base"/>
            <a:r>
              <a:rPr lang="en-GB" b="1" dirty="0">
                <a:solidFill>
                  <a:schemeClr val="accent1"/>
                </a:solidFill>
              </a:rPr>
              <a:t>I know</a:t>
            </a:r>
            <a:r>
              <a:rPr lang="en-GB" dirty="0">
                <a:solidFill>
                  <a:schemeClr val="accent1"/>
                </a:solidFill>
              </a:rPr>
              <a:t> how to compare plates of food by identifying what is the </a:t>
            </a:r>
            <a:r>
              <a:rPr lang="en-GB" b="1" dirty="0">
                <a:solidFill>
                  <a:schemeClr val="accent1"/>
                </a:solidFill>
              </a:rPr>
              <a:t>same and different</a:t>
            </a:r>
            <a:r>
              <a:rPr lang="en-GB" dirty="0">
                <a:solidFill>
                  <a:schemeClr val="accent1"/>
                </a:solidFill>
              </a:rPr>
              <a:t> about them, such as the types of food and food groups included.</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140626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CE6F4-5706-B8D9-1B85-01EFD10359AE}"/>
              </a:ext>
            </a:extLst>
          </p:cNvPr>
          <p:cNvSpPr>
            <a:spLocks noGrp="1"/>
          </p:cNvSpPr>
          <p:nvPr>
            <p:ph type="title"/>
          </p:nvPr>
        </p:nvSpPr>
        <p:spPr/>
        <p:txBody>
          <a:bodyPr>
            <a:normAutofit fontScale="90000"/>
          </a:bodyPr>
          <a:lstStyle/>
          <a:p>
            <a:r>
              <a:rPr lang="en-GB" u="sng" dirty="0">
                <a:solidFill>
                  <a:schemeClr val="accent1"/>
                </a:solidFill>
              </a:rPr>
              <a:t>Science Key Stage 1 (Years 1 and 2)</a:t>
            </a:r>
            <a:br>
              <a:rPr lang="en-GB" u="sng" dirty="0">
                <a:solidFill>
                  <a:schemeClr val="accent1"/>
                </a:solidFill>
              </a:rPr>
            </a:br>
            <a:r>
              <a:rPr lang="en-GB" u="sng" dirty="0">
                <a:solidFill>
                  <a:schemeClr val="accent1"/>
                </a:solidFill>
              </a:rPr>
              <a:t>Plants- Plant growth</a:t>
            </a:r>
            <a:br>
              <a:rPr lang="en-GB" u="sng" dirty="0">
                <a:solidFill>
                  <a:schemeClr val="accent1"/>
                </a:solidFill>
              </a:rPr>
            </a:br>
            <a:r>
              <a:rPr lang="en-GB" u="sng" dirty="0">
                <a:solidFill>
                  <a:schemeClr val="accent1"/>
                </a:solidFill>
              </a:rPr>
              <a:t>Summer Term 1 2025-26</a:t>
            </a:r>
          </a:p>
        </p:txBody>
      </p:sp>
      <p:sp>
        <p:nvSpPr>
          <p:cNvPr id="4" name="Content Placeholder 3">
            <a:extLst>
              <a:ext uri="{FF2B5EF4-FFF2-40B4-BE49-F238E27FC236}">
                <a16:creationId xmlns:a16="http://schemas.microsoft.com/office/drawing/2014/main" id="{C77AAFE5-37FC-77DD-4365-291095F0BDD7}"/>
              </a:ext>
            </a:extLst>
          </p:cNvPr>
          <p:cNvSpPr>
            <a:spLocks noGrp="1"/>
          </p:cNvSpPr>
          <p:nvPr>
            <p:ph idx="1"/>
          </p:nvPr>
        </p:nvSpPr>
        <p:spPr/>
        <p:txBody>
          <a:bodyPr>
            <a:normAutofit lnSpcReduction="1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seeds need </a:t>
            </a:r>
            <a:r>
              <a:rPr lang="en-GB" b="1" dirty="0">
                <a:solidFill>
                  <a:schemeClr val="accent1"/>
                </a:solidFill>
              </a:rPr>
              <a:t>warmth</a:t>
            </a:r>
            <a:r>
              <a:rPr lang="en-GB" dirty="0">
                <a:solidFill>
                  <a:schemeClr val="accent1"/>
                </a:solidFill>
              </a:rPr>
              <a:t> to start growing.</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seeds can grow without light because they have a store of </a:t>
            </a:r>
            <a:r>
              <a:rPr lang="en-GB" b="1" dirty="0">
                <a:solidFill>
                  <a:schemeClr val="accent1"/>
                </a:solidFill>
              </a:rPr>
              <a:t>energy</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roots</a:t>
            </a:r>
            <a:r>
              <a:rPr lang="en-GB" dirty="0">
                <a:solidFill>
                  <a:schemeClr val="accent1"/>
                </a:solidFill>
              </a:rPr>
              <a:t> of a plant take up water and nutrients from the soil.</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leaves</a:t>
            </a:r>
            <a:r>
              <a:rPr lang="en-GB" dirty="0">
                <a:solidFill>
                  <a:schemeClr val="accent1"/>
                </a:solidFill>
              </a:rPr>
              <a:t> of a plant make food for the plant.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it is called a </a:t>
            </a:r>
            <a:r>
              <a:rPr lang="en-GB" b="1" dirty="0">
                <a:solidFill>
                  <a:schemeClr val="accent1"/>
                </a:solidFill>
              </a:rPr>
              <a:t>plant life cycle</a:t>
            </a:r>
            <a:r>
              <a:rPr lang="en-GB" dirty="0">
                <a:solidFill>
                  <a:schemeClr val="accent1"/>
                </a:solidFill>
              </a:rPr>
              <a:t> because plants go through a series of stages from seed to adult plant and back to seed again.</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359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31D10-7ADB-B695-B255-322A8285C6E3}"/>
              </a:ext>
            </a:extLst>
          </p:cNvPr>
          <p:cNvSpPr>
            <a:spLocks noGrp="1"/>
          </p:cNvSpPr>
          <p:nvPr>
            <p:ph type="title"/>
          </p:nvPr>
        </p:nvSpPr>
        <p:spPr/>
        <p:txBody>
          <a:bodyPr>
            <a:normAutofit fontScale="90000"/>
          </a:bodyPr>
          <a:lstStyle/>
          <a:p>
            <a:r>
              <a:rPr lang="en-GB" u="sng" dirty="0">
                <a:solidFill>
                  <a:schemeClr val="accent1"/>
                </a:solidFill>
              </a:rPr>
              <a:t>Science Key Stage 1 (Years 1 and 2)</a:t>
            </a:r>
            <a:br>
              <a:rPr lang="en-GB" u="sng" dirty="0">
                <a:solidFill>
                  <a:schemeClr val="accent1"/>
                </a:solidFill>
              </a:rPr>
            </a:br>
            <a:r>
              <a:rPr lang="en-GB" u="sng" dirty="0">
                <a:solidFill>
                  <a:schemeClr val="accent1"/>
                </a:solidFill>
              </a:rPr>
              <a:t>Making Connections- Plant based Materials</a:t>
            </a:r>
            <a:br>
              <a:rPr lang="en-GB" u="sng" dirty="0">
                <a:solidFill>
                  <a:schemeClr val="accent1"/>
                </a:solidFill>
              </a:rPr>
            </a:br>
            <a:r>
              <a:rPr lang="en-GB" u="sng" dirty="0">
                <a:solidFill>
                  <a:schemeClr val="accent1"/>
                </a:solidFill>
              </a:rPr>
              <a:t>Summer Term 2 2025-26</a:t>
            </a:r>
          </a:p>
        </p:txBody>
      </p:sp>
      <p:sp>
        <p:nvSpPr>
          <p:cNvPr id="4" name="Content Placeholder 3">
            <a:extLst>
              <a:ext uri="{FF2B5EF4-FFF2-40B4-BE49-F238E27FC236}">
                <a16:creationId xmlns:a16="http://schemas.microsoft.com/office/drawing/2014/main" id="{C4B9C345-750B-E68A-BE48-EB975A54A64B}"/>
              </a:ext>
            </a:extLst>
          </p:cNvPr>
          <p:cNvSpPr>
            <a:spLocks noGrp="1"/>
          </p:cNvSpPr>
          <p:nvPr>
            <p:ph idx="1"/>
          </p:nvPr>
        </p:nvSpPr>
        <p:spPr/>
        <p:txBody>
          <a:bodyPr>
            <a:normAutofit fontScale="92500"/>
          </a:bodyPr>
          <a:lstStyle/>
          <a:p>
            <a:pPr marL="0" indent="0">
              <a:buNone/>
            </a:pPr>
            <a:r>
              <a:rPr lang="en-GB" u="sng" dirty="0">
                <a:solidFill>
                  <a:schemeClr val="accent1"/>
                </a:solidFill>
              </a:rPr>
              <a:t>Core Knowledge</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to answer the question </a:t>
            </a:r>
            <a:r>
              <a:rPr lang="en-GB" i="1" dirty="0">
                <a:solidFill>
                  <a:schemeClr val="accent1"/>
                </a:solidFill>
              </a:rPr>
              <a:t>“Are all human-made materials waterproof?”</a:t>
            </a:r>
            <a:r>
              <a:rPr lang="en-GB" dirty="0">
                <a:solidFill>
                  <a:schemeClr val="accent1"/>
                </a:solidFill>
              </a:rPr>
              <a:t>, I would use the </a:t>
            </a:r>
            <a:r>
              <a:rPr lang="en-GB" b="1" dirty="0">
                <a:solidFill>
                  <a:schemeClr val="accent1"/>
                </a:solidFill>
              </a:rPr>
              <a:t>observing over time</a:t>
            </a:r>
            <a:r>
              <a:rPr lang="en-GB" dirty="0">
                <a:solidFill>
                  <a:schemeClr val="accent1"/>
                </a:solidFill>
              </a:rPr>
              <a:t> science skill.</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materials can be grouped by their </a:t>
            </a:r>
            <a:r>
              <a:rPr lang="en-GB" b="1" dirty="0">
                <a:solidFill>
                  <a:schemeClr val="accent1"/>
                </a:solidFill>
              </a:rPr>
              <a:t>properties</a:t>
            </a:r>
            <a:r>
              <a:rPr lang="en-GB" dirty="0">
                <a:solidFill>
                  <a:schemeClr val="accent1"/>
                </a:solidFill>
              </a:rPr>
              <a:t>, such as </a:t>
            </a:r>
            <a:r>
              <a:rPr lang="en-GB" b="1" dirty="0">
                <a:solidFill>
                  <a:schemeClr val="accent1"/>
                </a:solidFill>
              </a:rPr>
              <a:t>strong and soft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wood and plastic</a:t>
            </a:r>
            <a:r>
              <a:rPr lang="en-GB" dirty="0">
                <a:solidFill>
                  <a:schemeClr val="accent1"/>
                </a:solidFill>
              </a:rPr>
              <a:t> are suitable materials for use </a:t>
            </a:r>
            <a:r>
              <a:rPr lang="en-GB" b="1" dirty="0">
                <a:solidFill>
                  <a:schemeClr val="accent1"/>
                </a:solidFill>
              </a:rPr>
              <a:t>outside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to answer the question </a:t>
            </a:r>
            <a:r>
              <a:rPr lang="en-GB" i="1" dirty="0">
                <a:solidFill>
                  <a:schemeClr val="accent1"/>
                </a:solidFill>
              </a:rPr>
              <a:t>“Do all natural materials come from plants?”</a:t>
            </a:r>
            <a:r>
              <a:rPr lang="en-GB" dirty="0">
                <a:solidFill>
                  <a:schemeClr val="accent1"/>
                </a:solidFill>
              </a:rPr>
              <a:t>, I would use the </a:t>
            </a:r>
            <a:r>
              <a:rPr lang="en-GB" b="1" dirty="0">
                <a:solidFill>
                  <a:schemeClr val="accent1"/>
                </a:solidFill>
              </a:rPr>
              <a:t>researching</a:t>
            </a:r>
            <a:r>
              <a:rPr lang="en-GB" dirty="0">
                <a:solidFill>
                  <a:schemeClr val="accent1"/>
                </a:solidFill>
              </a:rPr>
              <a:t> science skill.</a:t>
            </a:r>
            <a:r>
              <a:rPr lang="en-US" dirty="0">
                <a:solidFill>
                  <a:schemeClr val="accent1"/>
                </a:solidFill>
              </a:rPr>
              <a:t>​</a:t>
            </a:r>
          </a:p>
          <a:p>
            <a:pPr fontAlgn="base"/>
            <a:r>
              <a:rPr lang="en-GB" b="1" dirty="0">
                <a:solidFill>
                  <a:schemeClr val="accent1"/>
                </a:solidFill>
              </a:rPr>
              <a:t>I know</a:t>
            </a:r>
            <a:r>
              <a:rPr lang="en-GB" dirty="0">
                <a:solidFill>
                  <a:schemeClr val="accent1"/>
                </a:solidFill>
              </a:rPr>
              <a:t> how to compare materials like </a:t>
            </a:r>
            <a:r>
              <a:rPr lang="en-GB" b="1" dirty="0">
                <a:solidFill>
                  <a:schemeClr val="accent1"/>
                </a:solidFill>
              </a:rPr>
              <a:t>tin foil and card</a:t>
            </a:r>
            <a:r>
              <a:rPr lang="en-GB" dirty="0">
                <a:solidFill>
                  <a:schemeClr val="accent1"/>
                </a:solidFill>
              </a:rPr>
              <a:t> by thinking about their </a:t>
            </a:r>
            <a:r>
              <a:rPr lang="en-GB" b="1" dirty="0">
                <a:solidFill>
                  <a:schemeClr val="accent1"/>
                </a:solidFill>
              </a:rPr>
              <a:t>strength</a:t>
            </a:r>
            <a:r>
              <a:rPr lang="en-GB" dirty="0">
                <a:solidFill>
                  <a:schemeClr val="accent1"/>
                </a:solidFill>
              </a:rPr>
              <a:t> and using evidence to support my opinion.</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132256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a:extLst>
            <a:ext uri="{FF2B5EF4-FFF2-40B4-BE49-F238E27FC236}">
              <a16:creationId xmlns:a16="http://schemas.microsoft.com/office/drawing/2014/main" id="{15D9391A-F9D7-8E8A-CA8C-FA2ED954A8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34252E-ECA1-1058-37F4-E3B396420898}"/>
              </a:ext>
            </a:extLst>
          </p:cNvPr>
          <p:cNvSpPr>
            <a:spLocks noGrp="1"/>
          </p:cNvSpPr>
          <p:nvPr>
            <p:ph idx="4294967295"/>
          </p:nvPr>
        </p:nvSpPr>
        <p:spPr>
          <a:xfrm>
            <a:off x="0" y="76200"/>
            <a:ext cx="12192000" cy="6781800"/>
          </a:xfrm>
        </p:spPr>
        <p:txBody>
          <a:bodyPr>
            <a:normAutofit/>
          </a:bodyPr>
          <a:lstStyle/>
          <a:p>
            <a:pPr marL="0" indent="0">
              <a:buNone/>
            </a:pPr>
            <a:r>
              <a:rPr lang="en-GB" sz="4000" b="1" u="sng" dirty="0">
                <a:solidFill>
                  <a:schemeClr val="tx2">
                    <a:lumMod val="75000"/>
                    <a:lumOff val="25000"/>
                  </a:schemeClr>
                </a:solidFill>
              </a:rPr>
              <a:t>Science in Key Stage 2</a:t>
            </a:r>
          </a:p>
          <a:p>
            <a:pPr marL="0" indent="0">
              <a:buNone/>
            </a:pPr>
            <a:endParaRPr lang="en-GB" sz="4000" b="1" u="sng" dirty="0">
              <a:solidFill>
                <a:schemeClr val="tx2">
                  <a:lumMod val="75000"/>
                  <a:lumOff val="25000"/>
                </a:schemeClr>
              </a:solidFill>
            </a:endParaRPr>
          </a:p>
          <a:p>
            <a:pPr marL="0" indent="0">
              <a:buNone/>
            </a:pPr>
            <a:r>
              <a:rPr lang="en-GB" dirty="0">
                <a:solidFill>
                  <a:schemeClr val="accent1"/>
                </a:solidFill>
              </a:rPr>
              <a:t>At Castle </a:t>
            </a:r>
            <a:r>
              <a:rPr lang="en-GB" dirty="0" err="1">
                <a:solidFill>
                  <a:schemeClr val="accent1"/>
                </a:solidFill>
              </a:rPr>
              <a:t>Carrock</a:t>
            </a:r>
            <a:r>
              <a:rPr lang="en-GB" dirty="0">
                <a:solidFill>
                  <a:schemeClr val="accent1"/>
                </a:solidFill>
              </a:rPr>
              <a:t>, we want to encompass the aim of the Science National </a:t>
            </a:r>
            <a:r>
              <a:rPr lang="en-GB" dirty="0" err="1">
                <a:solidFill>
                  <a:schemeClr val="accent1"/>
                </a:solidFill>
              </a:rPr>
              <a:t>Curriulum</a:t>
            </a:r>
            <a:r>
              <a:rPr lang="en-GB" dirty="0">
                <a:solidFill>
                  <a:schemeClr val="accent1"/>
                </a:solidFill>
              </a:rPr>
              <a:t> by providing our pupils with:</a:t>
            </a:r>
          </a:p>
          <a:p>
            <a:pPr marL="0" indent="0">
              <a:buNone/>
            </a:pPr>
            <a:r>
              <a:rPr lang="en-GB" dirty="0">
                <a:solidFill>
                  <a:schemeClr val="accent1"/>
                </a:solidFill>
              </a:rPr>
              <a:t>“A high-quality science education provides the foundations for understanding the world through the specific disciplines of biology, chemistry and physics.”</a:t>
            </a:r>
          </a:p>
          <a:p>
            <a:pPr marL="0" indent="0">
              <a:buNone/>
            </a:pPr>
            <a:r>
              <a:rPr lang="en-GB" dirty="0">
                <a:solidFill>
                  <a:schemeClr val="accent1"/>
                </a:solidFill>
              </a:rPr>
              <a:t>We emphasise the importance of</a:t>
            </a:r>
          </a:p>
          <a:p>
            <a:r>
              <a:rPr lang="en-GB" dirty="0">
                <a:solidFill>
                  <a:schemeClr val="accent1"/>
                </a:solidFill>
              </a:rPr>
              <a:t>Curiosity about natural phenomena</a:t>
            </a:r>
          </a:p>
          <a:p>
            <a:r>
              <a:rPr lang="en-GB" dirty="0">
                <a:solidFill>
                  <a:schemeClr val="accent1"/>
                </a:solidFill>
              </a:rPr>
              <a:t>Understanding scientific methods and processes</a:t>
            </a:r>
          </a:p>
          <a:p>
            <a:r>
              <a:rPr lang="en-GB" dirty="0">
                <a:solidFill>
                  <a:schemeClr val="accent1"/>
                </a:solidFill>
              </a:rPr>
              <a:t>Applying science to everyday life and future careers</a:t>
            </a:r>
          </a:p>
          <a:p>
            <a:endParaRPr lang="en-GB" dirty="0"/>
          </a:p>
          <a:p>
            <a:pPr marL="0" indent="0">
              <a:buNone/>
            </a:pPr>
            <a:endParaRPr lang="en-GB" dirty="0"/>
          </a:p>
          <a:p>
            <a:pPr marL="0" indent="0">
              <a:buNone/>
            </a:pPr>
            <a:endParaRPr lang="en-GB" dirty="0"/>
          </a:p>
          <a:p>
            <a:pPr marL="0" indent="0">
              <a:buNone/>
            </a:pPr>
            <a:endParaRPr lang="en-GB" b="1" dirty="0"/>
          </a:p>
          <a:p>
            <a:endParaRPr lang="en-GB" dirty="0"/>
          </a:p>
        </p:txBody>
      </p:sp>
    </p:spTree>
    <p:extLst>
      <p:ext uri="{BB962C8B-B14F-4D97-AF65-F5344CB8AC3E}">
        <p14:creationId xmlns:p14="http://schemas.microsoft.com/office/powerpoint/2010/main" val="2425202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80334-517B-C166-9322-6F065982F709}"/>
              </a:ext>
            </a:extLst>
          </p:cNvPr>
          <p:cNvSpPr>
            <a:spLocks noGrp="1"/>
          </p:cNvSpPr>
          <p:nvPr>
            <p:ph type="title"/>
          </p:nvPr>
        </p:nvSpPr>
        <p:spPr/>
        <p:txBody>
          <a:bodyPr/>
          <a:lstStyle/>
          <a:p>
            <a:r>
              <a:rPr lang="en-GB" dirty="0">
                <a:solidFill>
                  <a:schemeClr val="accent1"/>
                </a:solidFill>
              </a:rPr>
              <a:t>By the end of Key Stage 2, pupils should be able to:</a:t>
            </a:r>
          </a:p>
        </p:txBody>
      </p:sp>
      <p:sp>
        <p:nvSpPr>
          <p:cNvPr id="3" name="Content Placeholder 2">
            <a:extLst>
              <a:ext uri="{FF2B5EF4-FFF2-40B4-BE49-F238E27FC236}">
                <a16:creationId xmlns:a16="http://schemas.microsoft.com/office/drawing/2014/main" id="{4CFCDF53-2D0D-704D-E070-8B06AD7DA176}"/>
              </a:ext>
            </a:extLst>
          </p:cNvPr>
          <p:cNvSpPr>
            <a:spLocks noGrp="1"/>
          </p:cNvSpPr>
          <p:nvPr>
            <p:ph idx="1"/>
          </p:nvPr>
        </p:nvSpPr>
        <p:spPr>
          <a:xfrm>
            <a:off x="838200" y="1580322"/>
            <a:ext cx="10515600" cy="4596641"/>
          </a:xfrm>
        </p:spPr>
        <p:txBody>
          <a:bodyPr>
            <a:normAutofit/>
          </a:bodyPr>
          <a:lstStyle/>
          <a:p>
            <a:pPr marL="0" indent="0">
              <a:buNone/>
            </a:pPr>
            <a:endParaRPr lang="en-GB" dirty="0"/>
          </a:p>
          <a:p>
            <a:r>
              <a:rPr lang="en-GB" dirty="0">
                <a:solidFill>
                  <a:schemeClr val="accent1"/>
                </a:solidFill>
              </a:rPr>
              <a:t>Develop scientific knowledge and conceptual understanding in biology, chemistry, and physics</a:t>
            </a:r>
          </a:p>
          <a:p>
            <a:r>
              <a:rPr lang="en-GB" dirty="0">
                <a:solidFill>
                  <a:schemeClr val="accent1"/>
                </a:solidFill>
              </a:rPr>
              <a:t>Understand the nature, processes, and methods of science through various enquiries</a:t>
            </a:r>
          </a:p>
          <a:p>
            <a:r>
              <a:rPr lang="en-GB" dirty="0">
                <a:solidFill>
                  <a:schemeClr val="accent1"/>
                </a:solidFill>
              </a:rPr>
              <a:t>Be equipped to ask and answer scientific questions using different types of scientific enquiry</a:t>
            </a:r>
          </a:p>
          <a:p>
            <a:r>
              <a:rPr lang="en-GB" dirty="0">
                <a:solidFill>
                  <a:schemeClr val="accent1"/>
                </a:solidFill>
              </a:rPr>
              <a:t>Use scientific language and record findings appropriately</a:t>
            </a:r>
          </a:p>
          <a:p>
            <a:r>
              <a:rPr lang="en-GB" dirty="0">
                <a:solidFill>
                  <a:schemeClr val="accent1"/>
                </a:solidFill>
              </a:rPr>
              <a:t>Apply their knowledge to make predictions and explain changes</a:t>
            </a:r>
          </a:p>
          <a:p>
            <a:endParaRPr lang="en-GB" dirty="0"/>
          </a:p>
        </p:txBody>
      </p:sp>
    </p:spTree>
    <p:extLst>
      <p:ext uri="{BB962C8B-B14F-4D97-AF65-F5344CB8AC3E}">
        <p14:creationId xmlns:p14="http://schemas.microsoft.com/office/powerpoint/2010/main" val="48293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007B4-A757-6061-1B45-BEB3BEFC3B41}"/>
              </a:ext>
            </a:extLst>
          </p:cNvPr>
          <p:cNvSpPr>
            <a:spLocks noGrp="1"/>
          </p:cNvSpPr>
          <p:nvPr>
            <p:ph type="title"/>
          </p:nvPr>
        </p:nvSpPr>
        <p:spPr/>
        <p:txBody>
          <a:bodyPr>
            <a:normAutofit fontScale="90000"/>
          </a:bodyPr>
          <a:lstStyle/>
          <a:p>
            <a:r>
              <a:rPr lang="en-GB" u="sng" dirty="0">
                <a:solidFill>
                  <a:schemeClr val="accent1"/>
                </a:solidFill>
              </a:rPr>
              <a:t>Science Lower Key Stage 2 (Years 3 and 4)</a:t>
            </a:r>
            <a:br>
              <a:rPr lang="en-GB" u="sng" dirty="0">
                <a:solidFill>
                  <a:schemeClr val="accent1"/>
                </a:solidFill>
              </a:rPr>
            </a:br>
            <a:r>
              <a:rPr lang="en-GB" u="sng" dirty="0">
                <a:solidFill>
                  <a:schemeClr val="accent1"/>
                </a:solidFill>
              </a:rPr>
              <a:t>Animals- Digestion and Food</a:t>
            </a:r>
            <a:br>
              <a:rPr lang="en-GB" u="sng" dirty="0">
                <a:solidFill>
                  <a:schemeClr val="accent1"/>
                </a:solidFill>
              </a:rPr>
            </a:br>
            <a:r>
              <a:rPr lang="en-GB" u="sng" dirty="0">
                <a:solidFill>
                  <a:schemeClr val="accent1"/>
                </a:solidFill>
              </a:rPr>
              <a:t>Autumn Term 1 2025-26</a:t>
            </a:r>
            <a:endParaRPr lang="en-GB" u="sng" dirty="0"/>
          </a:p>
        </p:txBody>
      </p:sp>
      <p:sp>
        <p:nvSpPr>
          <p:cNvPr id="4" name="Content Placeholder 3">
            <a:extLst>
              <a:ext uri="{FF2B5EF4-FFF2-40B4-BE49-F238E27FC236}">
                <a16:creationId xmlns:a16="http://schemas.microsoft.com/office/drawing/2014/main" id="{70630DA1-4884-68EF-C287-604F395989AB}"/>
              </a:ext>
            </a:extLst>
          </p:cNvPr>
          <p:cNvSpPr>
            <a:spLocks noGrp="1"/>
          </p:cNvSpPr>
          <p:nvPr>
            <p:ph idx="1"/>
          </p:nvPr>
        </p:nvSpPr>
        <p:spPr/>
        <p:txBody>
          <a:bodyPr>
            <a:normAutofit fontScale="55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digestive system</a:t>
            </a:r>
            <a:r>
              <a:rPr lang="en-GB" dirty="0">
                <a:solidFill>
                  <a:schemeClr val="accent1"/>
                </a:solidFill>
              </a:rPr>
              <a:t> begins in the </a:t>
            </a:r>
            <a:r>
              <a:rPr lang="en-GB" b="1" dirty="0">
                <a:solidFill>
                  <a:schemeClr val="accent1"/>
                </a:solidFill>
              </a:rPr>
              <a:t>mouth</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correct order of the </a:t>
            </a:r>
            <a:r>
              <a:rPr lang="en-GB" b="1" dirty="0">
                <a:solidFill>
                  <a:schemeClr val="accent1"/>
                </a:solidFill>
              </a:rPr>
              <a:t>digestive system</a:t>
            </a:r>
            <a:r>
              <a:rPr lang="en-GB" dirty="0">
                <a:solidFill>
                  <a:schemeClr val="accent1"/>
                </a:solidFill>
              </a:rPr>
              <a:t> is:</a:t>
            </a:r>
            <a:r>
              <a:rPr lang="en-US" dirty="0">
                <a:solidFill>
                  <a:schemeClr val="accent1"/>
                </a:solidFill>
              </a:rPr>
              <a:t>​</a:t>
            </a:r>
            <a:br>
              <a:rPr lang="en-US" dirty="0">
                <a:solidFill>
                  <a:schemeClr val="accent1"/>
                </a:solidFill>
              </a:rPr>
            </a:br>
            <a:r>
              <a:rPr lang="en-GB" b="1" dirty="0">
                <a:solidFill>
                  <a:schemeClr val="accent1"/>
                </a:solidFill>
              </a:rPr>
              <a:t>Oesophagus → stomach → small intestine → large intestine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small intestine</a:t>
            </a:r>
            <a:r>
              <a:rPr lang="en-GB" dirty="0">
                <a:solidFill>
                  <a:schemeClr val="accent1"/>
                </a:solidFill>
              </a:rPr>
              <a:t> is the part of the digestive system that </a:t>
            </a:r>
            <a:r>
              <a:rPr lang="en-GB" b="1" dirty="0">
                <a:solidFill>
                  <a:schemeClr val="accent1"/>
                </a:solidFill>
              </a:rPr>
              <a:t>absorbs nutrients into the blood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correct order of </a:t>
            </a:r>
            <a:r>
              <a:rPr lang="en-GB" b="1" dirty="0">
                <a:solidFill>
                  <a:schemeClr val="accent1"/>
                </a:solidFill>
              </a:rPr>
              <a:t>teeth from front to back</a:t>
            </a:r>
            <a:r>
              <a:rPr lang="en-GB" dirty="0">
                <a:solidFill>
                  <a:schemeClr val="accent1"/>
                </a:solidFill>
              </a:rPr>
              <a:t> is:</a:t>
            </a:r>
            <a:r>
              <a:rPr lang="en-US" dirty="0">
                <a:solidFill>
                  <a:schemeClr val="accent1"/>
                </a:solidFill>
              </a:rPr>
              <a:t>​</a:t>
            </a:r>
            <a:br>
              <a:rPr lang="en-US" dirty="0">
                <a:solidFill>
                  <a:schemeClr val="accent1"/>
                </a:solidFill>
              </a:rPr>
            </a:br>
            <a:r>
              <a:rPr lang="en-GB" b="1" dirty="0">
                <a:solidFill>
                  <a:schemeClr val="accent1"/>
                </a:solidFill>
              </a:rPr>
              <a:t>Incisor → canine → premolar → molar</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incisors</a:t>
            </a:r>
            <a:r>
              <a:rPr lang="en-GB" dirty="0">
                <a:solidFill>
                  <a:schemeClr val="accent1"/>
                </a:solidFill>
              </a:rPr>
              <a:t> are most useful for </a:t>
            </a:r>
            <a:r>
              <a:rPr lang="en-GB" b="1" dirty="0">
                <a:solidFill>
                  <a:schemeClr val="accent1"/>
                </a:solidFill>
              </a:rPr>
              <a:t>cutting food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molars</a:t>
            </a:r>
            <a:r>
              <a:rPr lang="en-GB" dirty="0">
                <a:solidFill>
                  <a:schemeClr val="accent1"/>
                </a:solidFill>
              </a:rPr>
              <a:t> help to </a:t>
            </a:r>
            <a:r>
              <a:rPr lang="en-GB" b="1" dirty="0">
                <a:solidFill>
                  <a:schemeClr val="accent1"/>
                </a:solidFill>
              </a:rPr>
              <a:t>grind and crush food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carnivore</a:t>
            </a:r>
            <a:r>
              <a:rPr lang="en-GB" dirty="0">
                <a:solidFill>
                  <a:schemeClr val="accent1"/>
                </a:solidFill>
              </a:rPr>
              <a:t> is a living thing that </a:t>
            </a:r>
            <a:r>
              <a:rPr lang="en-GB" b="1" dirty="0">
                <a:solidFill>
                  <a:schemeClr val="accent1"/>
                </a:solidFill>
              </a:rPr>
              <a:t>mostly eats animals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correct </a:t>
            </a:r>
            <a:r>
              <a:rPr lang="en-GB" b="1" dirty="0">
                <a:solidFill>
                  <a:schemeClr val="accent1"/>
                </a:solidFill>
              </a:rPr>
              <a:t>food chain from a woodland</a:t>
            </a:r>
            <a:r>
              <a:rPr lang="en-GB" dirty="0">
                <a:solidFill>
                  <a:schemeClr val="accent1"/>
                </a:solidFill>
              </a:rPr>
              <a:t> is:</a:t>
            </a:r>
            <a:r>
              <a:rPr lang="en-US" dirty="0">
                <a:solidFill>
                  <a:schemeClr val="accent1"/>
                </a:solidFill>
              </a:rPr>
              <a:t>​</a:t>
            </a:r>
            <a:br>
              <a:rPr lang="en-US" dirty="0">
                <a:solidFill>
                  <a:schemeClr val="accent1"/>
                </a:solidFill>
              </a:rPr>
            </a:br>
            <a:r>
              <a:rPr lang="en-GB" b="1" dirty="0">
                <a:solidFill>
                  <a:schemeClr val="accent1"/>
                </a:solidFill>
              </a:rPr>
              <a:t>blackberry → caterpillar → small bird → owl</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a:t>
            </a:r>
            <a:r>
              <a:rPr lang="en-GB" b="1" dirty="0">
                <a:solidFill>
                  <a:schemeClr val="accent1"/>
                </a:solidFill>
              </a:rPr>
              <a:t>elephant</a:t>
            </a:r>
            <a:r>
              <a:rPr lang="en-GB" dirty="0">
                <a:solidFill>
                  <a:schemeClr val="accent1"/>
                </a:solidFill>
              </a:rPr>
              <a:t> is </a:t>
            </a:r>
            <a:r>
              <a:rPr lang="en-GB" b="1" dirty="0">
                <a:solidFill>
                  <a:schemeClr val="accent1"/>
                </a:solidFill>
              </a:rPr>
              <a:t>not a predator</a:t>
            </a:r>
            <a:r>
              <a:rPr lang="en-GB" dirty="0">
                <a:solidFill>
                  <a:schemeClr val="accent1"/>
                </a:solidFill>
              </a:rPr>
              <a:t>, while tigers, baboons, and sharks are.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to find out if a dinosaur was a </a:t>
            </a:r>
            <a:r>
              <a:rPr lang="en-GB" b="1" dirty="0">
                <a:solidFill>
                  <a:schemeClr val="accent1"/>
                </a:solidFill>
              </a:rPr>
              <a:t>herbivore, carnivore, or omnivore</a:t>
            </a:r>
            <a:r>
              <a:rPr lang="en-GB" dirty="0">
                <a:solidFill>
                  <a:schemeClr val="accent1"/>
                </a:solidFill>
              </a:rPr>
              <a:t>, scientists can look at </a:t>
            </a:r>
            <a:r>
              <a:rPr lang="en-GB" b="1" dirty="0">
                <a:solidFill>
                  <a:schemeClr val="accent1"/>
                </a:solidFill>
              </a:rPr>
              <a:t>fossil evidence</a:t>
            </a:r>
            <a:r>
              <a:rPr lang="en-GB" dirty="0">
                <a:solidFill>
                  <a:schemeClr val="accent1"/>
                </a:solidFill>
              </a:rPr>
              <a:t> such as </a:t>
            </a:r>
            <a:r>
              <a:rPr lang="en-GB" b="1" dirty="0">
                <a:solidFill>
                  <a:schemeClr val="accent1"/>
                </a:solidFill>
              </a:rPr>
              <a:t>teeth shape and jaw structure</a:t>
            </a:r>
            <a:r>
              <a:rPr lang="en-GB" dirty="0">
                <a:solidFill>
                  <a:schemeClr val="accent1"/>
                </a:solidFill>
              </a:rPr>
              <a:t>.</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100455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5CFEA-900A-72AA-2E98-A4F3E532E747}"/>
              </a:ext>
            </a:extLst>
          </p:cNvPr>
          <p:cNvSpPr>
            <a:spLocks noGrp="1"/>
          </p:cNvSpPr>
          <p:nvPr>
            <p:ph type="title"/>
          </p:nvPr>
        </p:nvSpPr>
        <p:spPr/>
        <p:txBody>
          <a:bodyPr>
            <a:normAutofit fontScale="90000"/>
          </a:bodyPr>
          <a:lstStyle/>
          <a:p>
            <a:r>
              <a:rPr lang="en-GB" u="sng" dirty="0">
                <a:solidFill>
                  <a:schemeClr val="accent1"/>
                </a:solidFill>
              </a:rPr>
              <a:t>Science Lower Key Stage 2 (Years 3 and 4)</a:t>
            </a:r>
            <a:br>
              <a:rPr lang="en-GB" u="sng" dirty="0">
                <a:solidFill>
                  <a:schemeClr val="accent1"/>
                </a:solidFill>
              </a:rPr>
            </a:br>
            <a:r>
              <a:rPr lang="en-GB" u="sng" dirty="0">
                <a:solidFill>
                  <a:schemeClr val="accent1"/>
                </a:solidFill>
              </a:rPr>
              <a:t>Energy- Electricity and Circuits</a:t>
            </a:r>
            <a:br>
              <a:rPr lang="en-GB" u="sng" dirty="0">
                <a:solidFill>
                  <a:schemeClr val="accent1"/>
                </a:solidFill>
              </a:rPr>
            </a:br>
            <a:r>
              <a:rPr lang="en-GB" u="sng" dirty="0">
                <a:solidFill>
                  <a:schemeClr val="accent1"/>
                </a:solidFill>
              </a:rPr>
              <a:t>Autumn Term 2 2025-26</a:t>
            </a:r>
            <a:endParaRPr lang="en-GB" u="sng" dirty="0"/>
          </a:p>
        </p:txBody>
      </p:sp>
      <p:sp>
        <p:nvSpPr>
          <p:cNvPr id="4" name="Content Placeholder 3">
            <a:extLst>
              <a:ext uri="{FF2B5EF4-FFF2-40B4-BE49-F238E27FC236}">
                <a16:creationId xmlns:a16="http://schemas.microsoft.com/office/drawing/2014/main" id="{76250379-E6BB-5116-CD0F-CFDF9BD964CB}"/>
              </a:ext>
            </a:extLst>
          </p:cNvPr>
          <p:cNvSpPr>
            <a:spLocks noGrp="1"/>
          </p:cNvSpPr>
          <p:nvPr>
            <p:ph idx="1"/>
          </p:nvPr>
        </p:nvSpPr>
        <p:spPr/>
        <p:txBody>
          <a:bodyPr>
            <a:normAutofit fontScale="625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power supply</a:t>
            </a:r>
            <a:r>
              <a:rPr lang="en-GB" dirty="0">
                <a:solidFill>
                  <a:schemeClr val="accent1"/>
                </a:solidFill>
              </a:rPr>
              <a:t> in a circuit can be something like the </a:t>
            </a:r>
            <a:r>
              <a:rPr lang="en-GB" b="1" dirty="0">
                <a:solidFill>
                  <a:schemeClr val="accent1"/>
                </a:solidFill>
              </a:rPr>
              <a:t>mains</a:t>
            </a:r>
            <a:r>
              <a:rPr lang="en-GB" dirty="0">
                <a:solidFill>
                  <a:schemeClr val="accent1"/>
                </a:solidFill>
              </a:rPr>
              <a:t> electricity.</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batteries</a:t>
            </a:r>
            <a:r>
              <a:rPr lang="en-GB" dirty="0">
                <a:solidFill>
                  <a:schemeClr val="accent1"/>
                </a:solidFill>
              </a:rPr>
              <a:t> are </a:t>
            </a:r>
            <a:r>
              <a:rPr lang="en-GB" b="1" dirty="0">
                <a:solidFill>
                  <a:schemeClr val="accent1"/>
                </a:solidFill>
              </a:rPr>
              <a:t>portable</a:t>
            </a:r>
            <a:r>
              <a:rPr lang="en-GB" dirty="0">
                <a:solidFill>
                  <a:schemeClr val="accent1"/>
                </a:solidFill>
              </a:rPr>
              <a:t>, suited to </a:t>
            </a:r>
            <a:r>
              <a:rPr lang="en-GB" b="1" dirty="0">
                <a:solidFill>
                  <a:schemeClr val="accent1"/>
                </a:solidFill>
              </a:rPr>
              <a:t>small appliances</a:t>
            </a:r>
            <a:r>
              <a:rPr lang="en-GB" dirty="0">
                <a:solidFill>
                  <a:schemeClr val="accent1"/>
                </a:solidFill>
              </a:rPr>
              <a:t>, and can </a:t>
            </a:r>
            <a:r>
              <a:rPr lang="en-GB" b="1" dirty="0">
                <a:solidFill>
                  <a:schemeClr val="accent1"/>
                </a:solidFill>
              </a:rPr>
              <a:t>run out and need replacing</a:t>
            </a:r>
            <a:r>
              <a:rPr lang="en-GB" dirty="0">
                <a:solidFill>
                  <a:schemeClr val="accent1"/>
                </a:solidFill>
              </a:rPr>
              <a:t>—but they should </a:t>
            </a:r>
            <a:r>
              <a:rPr lang="en-GB" b="1" dirty="0">
                <a:solidFill>
                  <a:schemeClr val="accent1"/>
                </a:solidFill>
              </a:rPr>
              <a:t>not</a:t>
            </a:r>
            <a:r>
              <a:rPr lang="en-GB" dirty="0">
                <a:solidFill>
                  <a:schemeClr val="accent1"/>
                </a:solidFill>
              </a:rPr>
              <a:t> be put in a normal rubbish bin.</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a:t>
            </a:r>
            <a:r>
              <a:rPr lang="en-GB" b="1" dirty="0">
                <a:solidFill>
                  <a:schemeClr val="accent1"/>
                </a:solidFill>
              </a:rPr>
              <a:t>open switch</a:t>
            </a:r>
            <a:r>
              <a:rPr lang="en-GB" dirty="0">
                <a:solidFill>
                  <a:schemeClr val="accent1"/>
                </a:solidFill>
              </a:rPr>
              <a:t> is represented by a symbol showing a </a:t>
            </a:r>
            <a:r>
              <a:rPr lang="en-GB" b="1" dirty="0">
                <a:solidFill>
                  <a:schemeClr val="accent1"/>
                </a:solidFill>
              </a:rPr>
              <a:t>gap</a:t>
            </a:r>
            <a:r>
              <a:rPr lang="en-GB" dirty="0">
                <a:solidFill>
                  <a:schemeClr val="accent1"/>
                </a:solidFill>
              </a:rPr>
              <a:t> in the circuit.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buzzer</a:t>
            </a:r>
            <a:r>
              <a:rPr lang="en-GB" dirty="0">
                <a:solidFill>
                  <a:schemeClr val="accent1"/>
                </a:solidFill>
              </a:rPr>
              <a:t> is a component that </a:t>
            </a:r>
            <a:r>
              <a:rPr lang="en-GB" b="1" dirty="0">
                <a:solidFill>
                  <a:schemeClr val="accent1"/>
                </a:solidFill>
              </a:rPr>
              <a:t>makes a noise</a:t>
            </a:r>
            <a:r>
              <a:rPr lang="en-GB" dirty="0">
                <a:solidFill>
                  <a:schemeClr val="accent1"/>
                </a:solidFill>
              </a:rPr>
              <a:t> when the circuit is complete.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complete circuit</a:t>
            </a:r>
            <a:r>
              <a:rPr lang="en-GB" dirty="0">
                <a:solidFill>
                  <a:schemeClr val="accent1"/>
                </a:solidFill>
              </a:rPr>
              <a:t> with a </a:t>
            </a:r>
            <a:r>
              <a:rPr lang="en-GB" b="1" dirty="0">
                <a:solidFill>
                  <a:schemeClr val="accent1"/>
                </a:solidFill>
              </a:rPr>
              <a:t>closed switch</a:t>
            </a:r>
            <a:r>
              <a:rPr lang="en-GB" dirty="0">
                <a:solidFill>
                  <a:schemeClr val="accent1"/>
                </a:solidFill>
              </a:rPr>
              <a:t> and a </a:t>
            </a:r>
            <a:r>
              <a:rPr lang="en-GB" b="1" dirty="0">
                <a:solidFill>
                  <a:schemeClr val="accent1"/>
                </a:solidFill>
              </a:rPr>
              <a:t>power supply</a:t>
            </a:r>
            <a:r>
              <a:rPr lang="en-GB" dirty="0">
                <a:solidFill>
                  <a:schemeClr val="accent1"/>
                </a:solidFill>
              </a:rPr>
              <a:t> will make a </a:t>
            </a:r>
            <a:r>
              <a:rPr lang="en-GB" b="1" dirty="0">
                <a:solidFill>
                  <a:schemeClr val="accent1"/>
                </a:solidFill>
              </a:rPr>
              <a:t>bulb light up</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switch</a:t>
            </a:r>
            <a:r>
              <a:rPr lang="en-GB" dirty="0">
                <a:solidFill>
                  <a:schemeClr val="accent1"/>
                </a:solidFill>
              </a:rPr>
              <a:t> can be placed </a:t>
            </a:r>
            <a:r>
              <a:rPr lang="en-GB" b="1" dirty="0">
                <a:solidFill>
                  <a:schemeClr val="accent1"/>
                </a:solidFill>
              </a:rPr>
              <a:t>anywhere in a series circuit</a:t>
            </a:r>
            <a:r>
              <a:rPr lang="en-GB" dirty="0">
                <a:solidFill>
                  <a:schemeClr val="accent1"/>
                </a:solidFill>
              </a:rPr>
              <a:t> and still have the </a:t>
            </a:r>
            <a:r>
              <a:rPr lang="en-GB" b="1" dirty="0">
                <a:solidFill>
                  <a:schemeClr val="accent1"/>
                </a:solidFill>
              </a:rPr>
              <a:t>same effect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metal paper clip</a:t>
            </a:r>
            <a:r>
              <a:rPr lang="en-GB" dirty="0">
                <a:solidFill>
                  <a:schemeClr val="accent1"/>
                </a:solidFill>
              </a:rPr>
              <a:t> is a </a:t>
            </a:r>
            <a:r>
              <a:rPr lang="en-GB" b="1" dirty="0">
                <a:solidFill>
                  <a:schemeClr val="accent1"/>
                </a:solidFill>
              </a:rPr>
              <a:t>good electrical conductor</a:t>
            </a:r>
            <a:r>
              <a:rPr lang="en-GB" dirty="0">
                <a:solidFill>
                  <a:schemeClr val="accent1"/>
                </a:solidFill>
              </a:rPr>
              <a:t>, while materials like paper, wood, and plastic are not.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adding </a:t>
            </a:r>
            <a:r>
              <a:rPr lang="en-GB" b="1" dirty="0">
                <a:solidFill>
                  <a:schemeClr val="accent1"/>
                </a:solidFill>
              </a:rPr>
              <a:t>more bulbs</a:t>
            </a:r>
            <a:r>
              <a:rPr lang="en-GB" dirty="0">
                <a:solidFill>
                  <a:schemeClr val="accent1"/>
                </a:solidFill>
              </a:rPr>
              <a:t> into a </a:t>
            </a:r>
            <a:r>
              <a:rPr lang="en-GB" b="1" dirty="0">
                <a:solidFill>
                  <a:schemeClr val="accent1"/>
                </a:solidFill>
              </a:rPr>
              <a:t>series circuit</a:t>
            </a:r>
            <a:r>
              <a:rPr lang="en-GB" dirty="0">
                <a:solidFill>
                  <a:schemeClr val="accent1"/>
                </a:solidFill>
              </a:rPr>
              <a:t> makes the bulbs </a:t>
            </a:r>
            <a:r>
              <a:rPr lang="en-GB" b="1" dirty="0">
                <a:solidFill>
                  <a:schemeClr val="accent1"/>
                </a:solidFill>
              </a:rPr>
              <a:t>get dimmer</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damaged electrical wires</a:t>
            </a:r>
            <a:r>
              <a:rPr lang="en-GB" dirty="0">
                <a:solidFill>
                  <a:schemeClr val="accent1"/>
                </a:solidFill>
              </a:rPr>
              <a:t> can be a </a:t>
            </a:r>
            <a:r>
              <a:rPr lang="en-GB" b="1" dirty="0">
                <a:solidFill>
                  <a:schemeClr val="accent1"/>
                </a:solidFill>
              </a:rPr>
              <a:t>risk for electrical shock</a:t>
            </a:r>
            <a:r>
              <a:rPr lang="en-GB" dirty="0">
                <a:solidFill>
                  <a:schemeClr val="accent1"/>
                </a:solidFill>
              </a:rPr>
              <a:t>, and that </a:t>
            </a:r>
            <a:r>
              <a:rPr lang="en-GB" b="1" dirty="0">
                <a:solidFill>
                  <a:schemeClr val="accent1"/>
                </a:solidFill>
              </a:rPr>
              <a:t>safety rules</a:t>
            </a:r>
            <a:r>
              <a:rPr lang="en-GB" dirty="0">
                <a:solidFill>
                  <a:schemeClr val="accent1"/>
                </a:solidFill>
              </a:rPr>
              <a:t> must be followed when using electricity.</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outer casing</a:t>
            </a:r>
            <a:r>
              <a:rPr lang="en-GB" dirty="0">
                <a:solidFill>
                  <a:schemeClr val="accent1"/>
                </a:solidFill>
              </a:rPr>
              <a:t> of an electrical toy should be made from an </a:t>
            </a:r>
            <a:r>
              <a:rPr lang="en-GB" b="1" dirty="0">
                <a:solidFill>
                  <a:schemeClr val="accent1"/>
                </a:solidFill>
              </a:rPr>
              <a:t>insulator</a:t>
            </a:r>
            <a:r>
              <a:rPr lang="en-GB" dirty="0">
                <a:solidFill>
                  <a:schemeClr val="accent1"/>
                </a:solidFill>
              </a:rPr>
              <a:t> like </a:t>
            </a:r>
            <a:r>
              <a:rPr lang="en-GB" b="1" dirty="0">
                <a:solidFill>
                  <a:schemeClr val="accent1"/>
                </a:solidFill>
              </a:rPr>
              <a:t>plastic</a:t>
            </a:r>
            <a:r>
              <a:rPr lang="en-GB" dirty="0">
                <a:solidFill>
                  <a:schemeClr val="accent1"/>
                </a:solidFill>
              </a:rPr>
              <a:t>, and the </a:t>
            </a:r>
            <a:r>
              <a:rPr lang="en-GB" b="1" dirty="0">
                <a:solidFill>
                  <a:schemeClr val="accent1"/>
                </a:solidFill>
              </a:rPr>
              <a:t>inside switch</a:t>
            </a:r>
            <a:r>
              <a:rPr lang="en-GB" dirty="0">
                <a:solidFill>
                  <a:schemeClr val="accent1"/>
                </a:solidFill>
              </a:rPr>
              <a:t> should be made from a </a:t>
            </a:r>
            <a:r>
              <a:rPr lang="en-GB" b="1" dirty="0">
                <a:solidFill>
                  <a:schemeClr val="accent1"/>
                </a:solidFill>
              </a:rPr>
              <a:t>conductor</a:t>
            </a:r>
            <a:r>
              <a:rPr lang="en-GB" dirty="0">
                <a:solidFill>
                  <a:schemeClr val="accent1"/>
                </a:solidFill>
              </a:rPr>
              <a:t> like </a:t>
            </a:r>
            <a:r>
              <a:rPr lang="en-GB" b="1" dirty="0">
                <a:solidFill>
                  <a:schemeClr val="accent1"/>
                </a:solidFill>
              </a:rPr>
              <a:t>metal</a:t>
            </a:r>
            <a:r>
              <a:rPr lang="en-GB" dirty="0">
                <a:solidFill>
                  <a:schemeClr val="accent1"/>
                </a:solidFill>
              </a:rPr>
              <a:t>.</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345227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343A3F-E0C6-59FE-5CA5-6679FA3615B7}"/>
              </a:ext>
            </a:extLst>
          </p:cNvPr>
          <p:cNvSpPr>
            <a:spLocks noGrp="1"/>
          </p:cNvSpPr>
          <p:nvPr>
            <p:ph type="title"/>
          </p:nvPr>
        </p:nvSpPr>
        <p:spPr>
          <a:xfrm>
            <a:off x="638881" y="457200"/>
            <a:ext cx="10909640" cy="1368614"/>
          </a:xfrm>
        </p:spPr>
        <p:txBody>
          <a:bodyPr vert="horz" lIns="91440" tIns="45720" rIns="91440" bIns="45720" rtlCol="0" anchor="ctr">
            <a:normAutofit fontScale="90000"/>
          </a:bodyPr>
          <a:lstStyle/>
          <a:p>
            <a:r>
              <a:rPr lang="en-GB" sz="4800" u="sng" dirty="0">
                <a:solidFill>
                  <a:schemeClr val="accent1"/>
                </a:solidFill>
              </a:rPr>
              <a:t>Science Lower Key Stage 2 (Years 3 and 4)</a:t>
            </a:r>
            <a:br>
              <a:rPr lang="en-GB" sz="4800" u="sng" dirty="0">
                <a:solidFill>
                  <a:schemeClr val="accent1"/>
                </a:solidFill>
              </a:rPr>
            </a:br>
            <a:r>
              <a:rPr lang="en-GB" sz="4800" u="sng" dirty="0">
                <a:solidFill>
                  <a:schemeClr val="accent1"/>
                </a:solidFill>
              </a:rPr>
              <a:t>Materials- States of Matter</a:t>
            </a:r>
            <a:br>
              <a:rPr lang="en-GB" sz="4800" u="sng" dirty="0">
                <a:solidFill>
                  <a:schemeClr val="accent1"/>
                </a:solidFill>
              </a:rPr>
            </a:br>
            <a:r>
              <a:rPr lang="en-GB" sz="4800" u="sng" dirty="0">
                <a:solidFill>
                  <a:schemeClr val="accent1"/>
                </a:solidFill>
              </a:rPr>
              <a:t>Spring Term 1 2025-26</a:t>
            </a:r>
            <a:endParaRPr lang="en-US" sz="4600" u="sng" dirty="0"/>
          </a:p>
        </p:txBody>
      </p:sp>
      <p:sp>
        <p:nvSpPr>
          <p:cNvPr id="14"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4AAF80AF-6AAD-9F0E-A386-1678DE4E26A5}"/>
              </a:ext>
            </a:extLst>
          </p:cNvPr>
          <p:cNvSpPr>
            <a:spLocks noGrp="1"/>
          </p:cNvSpPr>
          <p:nvPr>
            <p:ph idx="1"/>
          </p:nvPr>
        </p:nvSpPr>
        <p:spPr/>
        <p:txBody>
          <a:bodyPr>
            <a:normAutofit fontScale="55000" lnSpcReduction="20000"/>
          </a:bodyPr>
          <a:lstStyle/>
          <a:p>
            <a:endParaRPr lang="en-GB" dirty="0"/>
          </a:p>
          <a:p>
            <a:pPr marL="0" indent="0">
              <a:buNone/>
            </a:pPr>
            <a:r>
              <a:rPr lang="en-GB" u="sng" dirty="0">
                <a:solidFill>
                  <a:schemeClr val="accent1"/>
                </a:solidFill>
              </a:rPr>
              <a:t>Core Knowledge</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solid</a:t>
            </a:r>
            <a:r>
              <a:rPr lang="en-GB" dirty="0">
                <a:solidFill>
                  <a:schemeClr val="accent1"/>
                </a:solidFill>
              </a:rPr>
              <a:t> has a </a:t>
            </a:r>
            <a:r>
              <a:rPr lang="en-GB" b="1" dirty="0">
                <a:solidFill>
                  <a:schemeClr val="accent1"/>
                </a:solidFill>
              </a:rPr>
              <a:t>fixed shape and volume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gas</a:t>
            </a:r>
            <a:r>
              <a:rPr lang="en-GB" dirty="0">
                <a:solidFill>
                  <a:schemeClr val="accent1"/>
                </a:solidFill>
              </a:rPr>
              <a:t> is the only state of matter that can be </a:t>
            </a:r>
            <a:r>
              <a:rPr lang="en-GB" b="1" dirty="0">
                <a:solidFill>
                  <a:schemeClr val="accent1"/>
                </a:solidFill>
              </a:rPr>
              <a:t>compressed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sand</a:t>
            </a:r>
            <a:r>
              <a:rPr lang="en-GB" dirty="0">
                <a:solidFill>
                  <a:schemeClr val="accent1"/>
                </a:solidFill>
              </a:rPr>
              <a:t> is a </a:t>
            </a:r>
            <a:r>
              <a:rPr lang="en-GB" b="1" dirty="0">
                <a:solidFill>
                  <a:schemeClr val="accent1"/>
                </a:solidFill>
              </a:rPr>
              <a:t>solid</a:t>
            </a:r>
            <a:r>
              <a:rPr lang="en-GB" dirty="0">
                <a:solidFill>
                  <a:schemeClr val="accent1"/>
                </a:solidFill>
              </a:rPr>
              <a:t> at room temperature.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change of state from </a:t>
            </a:r>
            <a:r>
              <a:rPr lang="en-GB" b="1" dirty="0">
                <a:solidFill>
                  <a:schemeClr val="accent1"/>
                </a:solidFill>
              </a:rPr>
              <a:t>liquid to solid</a:t>
            </a:r>
            <a:r>
              <a:rPr lang="en-GB" dirty="0">
                <a:solidFill>
                  <a:schemeClr val="accent1"/>
                </a:solidFill>
              </a:rPr>
              <a:t> is called </a:t>
            </a:r>
            <a:r>
              <a:rPr lang="en-GB" b="1" dirty="0">
                <a:solidFill>
                  <a:schemeClr val="accent1"/>
                </a:solidFill>
              </a:rPr>
              <a:t>freezing</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melting point of ice</a:t>
            </a:r>
            <a:r>
              <a:rPr lang="en-GB" dirty="0">
                <a:solidFill>
                  <a:schemeClr val="accent1"/>
                </a:solidFill>
              </a:rPr>
              <a:t> is </a:t>
            </a:r>
            <a:r>
              <a:rPr lang="en-GB" b="1" dirty="0">
                <a:solidFill>
                  <a:schemeClr val="accent1"/>
                </a:solidFill>
              </a:rPr>
              <a:t>0 °C</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opposite of evaporating</a:t>
            </a:r>
            <a:r>
              <a:rPr lang="en-GB" dirty="0">
                <a:solidFill>
                  <a:schemeClr val="accent1"/>
                </a:solidFill>
              </a:rPr>
              <a:t> is </a:t>
            </a:r>
            <a:r>
              <a:rPr lang="en-GB" b="1" dirty="0">
                <a:solidFill>
                  <a:schemeClr val="accent1"/>
                </a:solidFill>
              </a:rPr>
              <a:t>condensing</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hot and windy</a:t>
            </a:r>
            <a:r>
              <a:rPr lang="en-GB" dirty="0">
                <a:solidFill>
                  <a:schemeClr val="accent1"/>
                </a:solidFill>
              </a:rPr>
              <a:t> weather causes the </a:t>
            </a:r>
            <a:r>
              <a:rPr lang="en-GB" b="1" dirty="0">
                <a:solidFill>
                  <a:schemeClr val="accent1"/>
                </a:solidFill>
              </a:rPr>
              <a:t>fastest evaporation rates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a:t>
            </a:r>
            <a:r>
              <a:rPr lang="en-GB" b="1" dirty="0">
                <a:solidFill>
                  <a:schemeClr val="accent1"/>
                </a:solidFill>
              </a:rPr>
              <a:t>ice cube melts quickest</a:t>
            </a:r>
            <a:r>
              <a:rPr lang="en-GB" dirty="0">
                <a:solidFill>
                  <a:schemeClr val="accent1"/>
                </a:solidFill>
              </a:rPr>
              <a:t> at </a:t>
            </a:r>
            <a:r>
              <a:rPr lang="en-GB" b="1" dirty="0">
                <a:solidFill>
                  <a:schemeClr val="accent1"/>
                </a:solidFill>
              </a:rPr>
              <a:t>45 °C</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climate change</a:t>
            </a:r>
            <a:r>
              <a:rPr lang="en-GB" dirty="0">
                <a:solidFill>
                  <a:schemeClr val="accent1"/>
                </a:solidFill>
              </a:rPr>
              <a:t> can cause:</a:t>
            </a:r>
            <a:r>
              <a:rPr lang="en-US" dirty="0">
                <a:solidFill>
                  <a:schemeClr val="accent1"/>
                </a:solidFill>
              </a:rPr>
              <a:t>​</a:t>
            </a:r>
          </a:p>
          <a:p>
            <a:pPr fontAlgn="base"/>
            <a:r>
              <a:rPr lang="en-GB" b="1" dirty="0">
                <a:solidFill>
                  <a:schemeClr val="accent1"/>
                </a:solidFill>
              </a:rPr>
              <a:t>Melting of ice and snow at the poles</a:t>
            </a:r>
            <a:r>
              <a:rPr lang="en-GB" dirty="0">
                <a:solidFill>
                  <a:schemeClr val="accent1"/>
                </a:solidFill>
              </a:rPr>
              <a:t>​</a:t>
            </a:r>
          </a:p>
          <a:p>
            <a:pPr fontAlgn="base"/>
            <a:r>
              <a:rPr lang="en-GB" b="1" dirty="0">
                <a:solidFill>
                  <a:schemeClr val="accent1"/>
                </a:solidFill>
              </a:rPr>
              <a:t>More rain and flooding</a:t>
            </a:r>
            <a:r>
              <a:rPr lang="en-GB" dirty="0">
                <a:solidFill>
                  <a:schemeClr val="accent1"/>
                </a:solidFill>
              </a:rPr>
              <a:t>​</a:t>
            </a:r>
          </a:p>
          <a:p>
            <a:pPr fontAlgn="base"/>
            <a:r>
              <a:rPr lang="en-GB" b="1" dirty="0">
                <a:solidFill>
                  <a:schemeClr val="accent1"/>
                </a:solidFill>
              </a:rPr>
              <a:t>Less rain and droughts</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water cycle</a:t>
            </a:r>
            <a:r>
              <a:rPr lang="en-GB" dirty="0">
                <a:solidFill>
                  <a:schemeClr val="accent1"/>
                </a:solidFill>
              </a:rPr>
              <a:t> includes stages such as </a:t>
            </a:r>
            <a:r>
              <a:rPr lang="en-GB" b="1" dirty="0">
                <a:solidFill>
                  <a:schemeClr val="accent1"/>
                </a:solidFill>
              </a:rPr>
              <a:t>evaporation</a:t>
            </a:r>
            <a:r>
              <a:rPr lang="en-GB" dirty="0">
                <a:solidFill>
                  <a:schemeClr val="accent1"/>
                </a:solidFill>
              </a:rPr>
              <a:t>, </a:t>
            </a:r>
            <a:r>
              <a:rPr lang="en-GB" b="1" dirty="0">
                <a:solidFill>
                  <a:schemeClr val="accent1"/>
                </a:solidFill>
              </a:rPr>
              <a:t>condensation</a:t>
            </a:r>
            <a:r>
              <a:rPr lang="en-GB" dirty="0">
                <a:solidFill>
                  <a:schemeClr val="accent1"/>
                </a:solidFill>
              </a:rPr>
              <a:t>, </a:t>
            </a:r>
            <a:r>
              <a:rPr lang="en-GB" b="1" dirty="0">
                <a:solidFill>
                  <a:schemeClr val="accent1"/>
                </a:solidFill>
              </a:rPr>
              <a:t>precipitation</a:t>
            </a:r>
            <a:r>
              <a:rPr lang="en-GB" dirty="0">
                <a:solidFill>
                  <a:schemeClr val="accent1"/>
                </a:solidFill>
              </a:rPr>
              <a:t>, and </a:t>
            </a:r>
            <a:r>
              <a:rPr lang="en-GB" b="1" dirty="0">
                <a:solidFill>
                  <a:schemeClr val="accent1"/>
                </a:solidFill>
              </a:rPr>
              <a:t>collection</a:t>
            </a:r>
            <a:r>
              <a:rPr lang="en-GB" dirty="0">
                <a:solidFill>
                  <a:schemeClr val="accent1"/>
                </a:solidFill>
              </a:rPr>
              <a:t>.</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75069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F976-91E4-80A7-34D7-165BD7437A2C}"/>
              </a:ext>
            </a:extLst>
          </p:cNvPr>
          <p:cNvSpPr>
            <a:spLocks noGrp="1"/>
          </p:cNvSpPr>
          <p:nvPr>
            <p:ph type="title"/>
          </p:nvPr>
        </p:nvSpPr>
        <p:spPr/>
        <p:txBody>
          <a:bodyPr>
            <a:normAutofit fontScale="90000"/>
          </a:bodyPr>
          <a:lstStyle/>
          <a:p>
            <a:r>
              <a:rPr lang="en-GB" dirty="0">
                <a:solidFill>
                  <a:schemeClr val="accent1"/>
                </a:solidFill>
              </a:rPr>
              <a:t>“The whole of science is nothing more than a refinement of everyday thinking” – Albert Einstein</a:t>
            </a:r>
          </a:p>
        </p:txBody>
      </p:sp>
      <p:sp>
        <p:nvSpPr>
          <p:cNvPr id="3" name="Content Placeholder 2">
            <a:extLst>
              <a:ext uri="{FF2B5EF4-FFF2-40B4-BE49-F238E27FC236}">
                <a16:creationId xmlns:a16="http://schemas.microsoft.com/office/drawing/2014/main" id="{1E8AB86E-A681-D80E-1F9C-BDD121C1CF1B}"/>
              </a:ext>
            </a:extLst>
          </p:cNvPr>
          <p:cNvSpPr>
            <a:spLocks noGrp="1"/>
          </p:cNvSpPr>
          <p:nvPr>
            <p:ph idx="1"/>
          </p:nvPr>
        </p:nvSpPr>
        <p:spPr/>
        <p:txBody>
          <a:bodyPr>
            <a:normAutofit/>
          </a:bodyPr>
          <a:lstStyle/>
          <a:p>
            <a:pPr marL="0" indent="0">
              <a:buNone/>
            </a:pPr>
            <a:r>
              <a:rPr lang="en-GB" dirty="0">
                <a:solidFill>
                  <a:schemeClr val="accent1"/>
                </a:solidFill>
              </a:rPr>
              <a:t>A good understanding of science allows children to make informed decisions on important matters, now and when they grow into adults. Having an effective understanding of science is incredibly important both for the individual and society.</a:t>
            </a:r>
          </a:p>
        </p:txBody>
      </p:sp>
    </p:spTree>
    <p:extLst>
      <p:ext uri="{BB962C8B-B14F-4D97-AF65-F5344CB8AC3E}">
        <p14:creationId xmlns:p14="http://schemas.microsoft.com/office/powerpoint/2010/main" val="4212800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36FE6-81DC-25D1-463C-2E336A0AB95B}"/>
              </a:ext>
            </a:extLst>
          </p:cNvPr>
          <p:cNvSpPr>
            <a:spLocks noGrp="1"/>
          </p:cNvSpPr>
          <p:nvPr>
            <p:ph type="title"/>
          </p:nvPr>
        </p:nvSpPr>
        <p:spPr/>
        <p:txBody>
          <a:bodyPr>
            <a:normAutofit fontScale="90000"/>
          </a:bodyPr>
          <a:lstStyle/>
          <a:p>
            <a:r>
              <a:rPr lang="en-GB" u="sng" dirty="0">
                <a:solidFill>
                  <a:schemeClr val="accent1"/>
                </a:solidFill>
              </a:rPr>
              <a:t>Science Lower Key Stage 2 (Years 3 and 4)</a:t>
            </a:r>
            <a:br>
              <a:rPr lang="en-GB" u="sng" dirty="0">
                <a:solidFill>
                  <a:schemeClr val="accent1"/>
                </a:solidFill>
              </a:rPr>
            </a:br>
            <a:r>
              <a:rPr lang="en-GB" u="sng" dirty="0">
                <a:solidFill>
                  <a:schemeClr val="accent1"/>
                </a:solidFill>
              </a:rPr>
              <a:t>Energy- Sound and Vibrations</a:t>
            </a:r>
            <a:br>
              <a:rPr lang="en-GB" u="sng" dirty="0">
                <a:solidFill>
                  <a:schemeClr val="accent1"/>
                </a:solidFill>
              </a:rPr>
            </a:br>
            <a:r>
              <a:rPr lang="en-GB" u="sng" dirty="0">
                <a:solidFill>
                  <a:schemeClr val="accent1"/>
                </a:solidFill>
              </a:rPr>
              <a:t>Spring Term 2 2025-26</a:t>
            </a:r>
            <a:endParaRPr lang="en-GB" u="sng" dirty="0"/>
          </a:p>
        </p:txBody>
      </p:sp>
      <p:sp>
        <p:nvSpPr>
          <p:cNvPr id="4" name="Content Placeholder 3">
            <a:extLst>
              <a:ext uri="{FF2B5EF4-FFF2-40B4-BE49-F238E27FC236}">
                <a16:creationId xmlns:a16="http://schemas.microsoft.com/office/drawing/2014/main" id="{34344136-73C8-1161-4E87-D8F623CD6014}"/>
              </a:ext>
            </a:extLst>
          </p:cNvPr>
          <p:cNvSpPr>
            <a:spLocks noGrp="1"/>
          </p:cNvSpPr>
          <p:nvPr>
            <p:ph idx="1"/>
          </p:nvPr>
        </p:nvSpPr>
        <p:spPr/>
        <p:txBody>
          <a:bodyPr>
            <a:normAutofit fontScale="70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vibrations</a:t>
            </a:r>
            <a:r>
              <a:rPr lang="en-GB" dirty="0">
                <a:solidFill>
                  <a:schemeClr val="accent1"/>
                </a:solidFill>
              </a:rPr>
              <a:t> cause </a:t>
            </a:r>
            <a:r>
              <a:rPr lang="en-GB" b="1" dirty="0">
                <a:solidFill>
                  <a:schemeClr val="accent1"/>
                </a:solidFill>
              </a:rPr>
              <a:t>sound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parts of a musical instrument that can vibrate include </a:t>
            </a:r>
            <a:r>
              <a:rPr lang="en-GB" b="1" dirty="0">
                <a:solidFill>
                  <a:schemeClr val="accent1"/>
                </a:solidFill>
              </a:rPr>
              <a:t>strings</a:t>
            </a:r>
            <a:r>
              <a:rPr lang="en-GB" dirty="0">
                <a:solidFill>
                  <a:schemeClr val="accent1"/>
                </a:solidFill>
              </a:rPr>
              <a:t>, </a:t>
            </a:r>
            <a:r>
              <a:rPr lang="en-GB" b="1" dirty="0">
                <a:solidFill>
                  <a:schemeClr val="accent1"/>
                </a:solidFill>
              </a:rPr>
              <a:t>skin</a:t>
            </a:r>
            <a:r>
              <a:rPr lang="en-GB" dirty="0">
                <a:solidFill>
                  <a:schemeClr val="accent1"/>
                </a:solidFill>
              </a:rPr>
              <a:t>, and </a:t>
            </a:r>
            <a:r>
              <a:rPr lang="en-GB" b="1" dirty="0">
                <a:solidFill>
                  <a:schemeClr val="accent1"/>
                </a:solidFill>
              </a:rPr>
              <a:t>columns of air</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volume</a:t>
            </a:r>
            <a:r>
              <a:rPr lang="en-GB" dirty="0">
                <a:solidFill>
                  <a:schemeClr val="accent1"/>
                </a:solidFill>
              </a:rPr>
              <a:t> is how </a:t>
            </a:r>
            <a:r>
              <a:rPr lang="en-GB" b="1" dirty="0">
                <a:solidFill>
                  <a:schemeClr val="accent1"/>
                </a:solidFill>
              </a:rPr>
              <a:t>quiet or loud</a:t>
            </a:r>
            <a:r>
              <a:rPr lang="en-GB" dirty="0">
                <a:solidFill>
                  <a:schemeClr val="accent1"/>
                </a:solidFill>
              </a:rPr>
              <a:t> a sound is.</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stronger vibrations</a:t>
            </a:r>
            <a:r>
              <a:rPr lang="en-GB" dirty="0">
                <a:solidFill>
                  <a:schemeClr val="accent1"/>
                </a:solidFill>
              </a:rPr>
              <a:t> cause the </a:t>
            </a:r>
            <a:r>
              <a:rPr lang="en-GB" b="1" dirty="0">
                <a:solidFill>
                  <a:schemeClr val="accent1"/>
                </a:solidFill>
              </a:rPr>
              <a:t>volume</a:t>
            </a:r>
            <a:r>
              <a:rPr lang="en-GB" dirty="0">
                <a:solidFill>
                  <a:schemeClr val="accent1"/>
                </a:solidFill>
              </a:rPr>
              <a:t> of a sound to </a:t>
            </a:r>
            <a:r>
              <a:rPr lang="en-GB" b="1" dirty="0">
                <a:solidFill>
                  <a:schemeClr val="accent1"/>
                </a:solidFill>
              </a:rPr>
              <a:t>increase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as the </a:t>
            </a:r>
            <a:r>
              <a:rPr lang="en-GB" b="1" dirty="0">
                <a:solidFill>
                  <a:schemeClr val="accent1"/>
                </a:solidFill>
              </a:rPr>
              <a:t>distance from a sound source increases</a:t>
            </a:r>
            <a:r>
              <a:rPr lang="en-GB" dirty="0">
                <a:solidFill>
                  <a:schemeClr val="accent1"/>
                </a:solidFill>
              </a:rPr>
              <a:t>, the </a:t>
            </a:r>
            <a:r>
              <a:rPr lang="en-GB" b="1" dirty="0">
                <a:solidFill>
                  <a:schemeClr val="accent1"/>
                </a:solidFill>
              </a:rPr>
              <a:t>volume gets quieter</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very high sound (9950 Hz)</a:t>
            </a:r>
            <a:r>
              <a:rPr lang="en-GB" dirty="0">
                <a:solidFill>
                  <a:schemeClr val="accent1"/>
                </a:solidFill>
              </a:rPr>
              <a:t> is caused by the </a:t>
            </a:r>
            <a:r>
              <a:rPr lang="en-GB" b="1" dirty="0">
                <a:solidFill>
                  <a:schemeClr val="accent1"/>
                </a:solidFill>
              </a:rPr>
              <a:t>fastest vibrations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foam</a:t>
            </a:r>
            <a:r>
              <a:rPr lang="en-GB" dirty="0">
                <a:solidFill>
                  <a:schemeClr val="accent1"/>
                </a:solidFill>
              </a:rPr>
              <a:t> is a material that is best at </a:t>
            </a:r>
            <a:r>
              <a:rPr lang="en-GB" b="1" dirty="0">
                <a:solidFill>
                  <a:schemeClr val="accent1"/>
                </a:solidFill>
              </a:rPr>
              <a:t>insulating sound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ear protectors</a:t>
            </a:r>
            <a:r>
              <a:rPr lang="en-GB" dirty="0">
                <a:solidFill>
                  <a:schemeClr val="accent1"/>
                </a:solidFill>
              </a:rPr>
              <a:t> should be worn to </a:t>
            </a:r>
            <a:r>
              <a:rPr lang="en-GB" b="1" dirty="0">
                <a:solidFill>
                  <a:schemeClr val="accent1"/>
                </a:solidFill>
              </a:rPr>
              <a:t>muffle loud sounds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loud sound that is close</a:t>
            </a:r>
            <a:r>
              <a:rPr lang="en-GB" dirty="0">
                <a:solidFill>
                  <a:schemeClr val="accent1"/>
                </a:solidFill>
              </a:rPr>
              <a:t> would be the </a:t>
            </a:r>
            <a:r>
              <a:rPr lang="en-GB" b="1" dirty="0">
                <a:solidFill>
                  <a:schemeClr val="accent1"/>
                </a:solidFill>
              </a:rPr>
              <a:t>loudest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whales</a:t>
            </a:r>
            <a:r>
              <a:rPr lang="en-GB" dirty="0">
                <a:solidFill>
                  <a:schemeClr val="accent1"/>
                </a:solidFill>
              </a:rPr>
              <a:t> can send sounds up to </a:t>
            </a:r>
            <a:r>
              <a:rPr lang="en-GB" b="1" dirty="0">
                <a:solidFill>
                  <a:schemeClr val="accent1"/>
                </a:solidFill>
              </a:rPr>
              <a:t>1000 miles</a:t>
            </a:r>
            <a:r>
              <a:rPr lang="en-GB" dirty="0">
                <a:solidFill>
                  <a:schemeClr val="accent1"/>
                </a:solidFill>
              </a:rPr>
              <a:t> because sound travels well through </a:t>
            </a:r>
            <a:r>
              <a:rPr lang="en-GB" b="1" dirty="0">
                <a:solidFill>
                  <a:schemeClr val="accent1"/>
                </a:solidFill>
              </a:rPr>
              <a:t>water</a:t>
            </a:r>
            <a:r>
              <a:rPr lang="en-GB" dirty="0">
                <a:solidFill>
                  <a:schemeClr val="accent1"/>
                </a:solidFill>
              </a:rPr>
              <a:t>, which is a good medium for carrying vibrations over long distances.</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893029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A59E-789E-83D6-F404-1DED99FD243B}"/>
              </a:ext>
            </a:extLst>
          </p:cNvPr>
          <p:cNvSpPr>
            <a:spLocks noGrp="1"/>
          </p:cNvSpPr>
          <p:nvPr>
            <p:ph type="title"/>
          </p:nvPr>
        </p:nvSpPr>
        <p:spPr/>
        <p:txBody>
          <a:bodyPr>
            <a:normAutofit fontScale="90000"/>
          </a:bodyPr>
          <a:lstStyle/>
          <a:p>
            <a:r>
              <a:rPr lang="en-GB" u="sng" dirty="0">
                <a:solidFill>
                  <a:schemeClr val="accent1"/>
                </a:solidFill>
              </a:rPr>
              <a:t>Science Lower Key Stage 2 (Years 3 and 4)</a:t>
            </a:r>
            <a:br>
              <a:rPr lang="en-GB" u="sng" dirty="0">
                <a:solidFill>
                  <a:schemeClr val="accent1"/>
                </a:solidFill>
              </a:rPr>
            </a:br>
            <a:r>
              <a:rPr lang="en-GB" u="sng" dirty="0">
                <a:solidFill>
                  <a:schemeClr val="accent1"/>
                </a:solidFill>
              </a:rPr>
              <a:t>Animals- Classification and Changing habits</a:t>
            </a:r>
            <a:br>
              <a:rPr lang="en-GB" u="sng" dirty="0">
                <a:solidFill>
                  <a:schemeClr val="accent1"/>
                </a:solidFill>
              </a:rPr>
            </a:br>
            <a:r>
              <a:rPr lang="en-GB" u="sng" dirty="0">
                <a:solidFill>
                  <a:schemeClr val="accent1"/>
                </a:solidFill>
              </a:rPr>
              <a:t>Summer Term 1 2025-26</a:t>
            </a:r>
            <a:endParaRPr lang="en-GB" u="sng" dirty="0"/>
          </a:p>
        </p:txBody>
      </p:sp>
      <p:sp>
        <p:nvSpPr>
          <p:cNvPr id="4" name="Content Placeholder 3">
            <a:extLst>
              <a:ext uri="{FF2B5EF4-FFF2-40B4-BE49-F238E27FC236}">
                <a16:creationId xmlns:a16="http://schemas.microsoft.com/office/drawing/2014/main" id="{BACFA8C9-417C-6997-5DFE-5EB088A72B29}"/>
              </a:ext>
            </a:extLst>
          </p:cNvPr>
          <p:cNvSpPr>
            <a:spLocks noGrp="1"/>
          </p:cNvSpPr>
          <p:nvPr>
            <p:ph idx="1"/>
          </p:nvPr>
        </p:nvSpPr>
        <p:spPr/>
        <p:txBody>
          <a:bodyPr>
            <a:normAutofit fontScale="70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vertebrates</a:t>
            </a:r>
            <a:r>
              <a:rPr lang="en-GB" dirty="0">
                <a:solidFill>
                  <a:schemeClr val="accent1"/>
                </a:solidFill>
              </a:rPr>
              <a:t> are animals that have a </a:t>
            </a:r>
            <a:r>
              <a:rPr lang="en-GB" b="1" dirty="0">
                <a:solidFill>
                  <a:schemeClr val="accent1"/>
                </a:solidFill>
              </a:rPr>
              <a:t>backbone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taxonomist</a:t>
            </a:r>
            <a:r>
              <a:rPr lang="en-GB" dirty="0">
                <a:solidFill>
                  <a:schemeClr val="accent1"/>
                </a:solidFill>
              </a:rPr>
              <a:t> is a scientist whose main role is to </a:t>
            </a:r>
            <a:r>
              <a:rPr lang="en-GB" b="1" dirty="0">
                <a:solidFill>
                  <a:schemeClr val="accent1"/>
                </a:solidFill>
              </a:rPr>
              <a:t>classify living things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classification key</a:t>
            </a:r>
            <a:r>
              <a:rPr lang="en-GB" dirty="0">
                <a:solidFill>
                  <a:schemeClr val="accent1"/>
                </a:solidFill>
              </a:rPr>
              <a:t> can be used to </a:t>
            </a:r>
            <a:r>
              <a:rPr lang="en-GB" b="1" dirty="0">
                <a:solidFill>
                  <a:schemeClr val="accent1"/>
                </a:solidFill>
              </a:rPr>
              <a:t>identify living things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animals ingesting plastic</a:t>
            </a:r>
            <a:r>
              <a:rPr lang="en-GB" dirty="0">
                <a:solidFill>
                  <a:schemeClr val="accent1"/>
                </a:solidFill>
              </a:rPr>
              <a:t> is </a:t>
            </a:r>
            <a:r>
              <a:rPr lang="en-GB" b="1" dirty="0">
                <a:solidFill>
                  <a:schemeClr val="accent1"/>
                </a:solidFill>
              </a:rPr>
              <a:t>not</a:t>
            </a:r>
            <a:r>
              <a:rPr lang="en-GB" dirty="0">
                <a:solidFill>
                  <a:schemeClr val="accent1"/>
                </a:solidFill>
              </a:rPr>
              <a:t> caused by </a:t>
            </a:r>
            <a:r>
              <a:rPr lang="en-GB" b="1" dirty="0">
                <a:solidFill>
                  <a:schemeClr val="accent1"/>
                </a:solidFill>
              </a:rPr>
              <a:t>deforestation</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birds</a:t>
            </a:r>
            <a:r>
              <a:rPr lang="en-GB" dirty="0">
                <a:solidFill>
                  <a:schemeClr val="accent1"/>
                </a:solidFill>
              </a:rPr>
              <a:t> are the vertebrate group that has </a:t>
            </a:r>
            <a:r>
              <a:rPr lang="en-GB" b="1" dirty="0">
                <a:solidFill>
                  <a:schemeClr val="accent1"/>
                </a:solidFill>
              </a:rPr>
              <a:t>feathers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very hot and dry</a:t>
            </a:r>
            <a:r>
              <a:rPr lang="en-GB" dirty="0">
                <a:solidFill>
                  <a:schemeClr val="accent1"/>
                </a:solidFill>
              </a:rPr>
              <a:t> weather conditions can lead to </a:t>
            </a:r>
            <a:r>
              <a:rPr lang="en-GB" b="1" dirty="0">
                <a:solidFill>
                  <a:schemeClr val="accent1"/>
                </a:solidFill>
              </a:rPr>
              <a:t>wildfires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coral bleaching</a:t>
            </a:r>
            <a:r>
              <a:rPr lang="en-GB" dirty="0">
                <a:solidFill>
                  <a:schemeClr val="accent1"/>
                </a:solidFill>
              </a:rPr>
              <a:t> is a habitat change caused by </a:t>
            </a:r>
            <a:r>
              <a:rPr lang="en-GB" b="1" dirty="0">
                <a:solidFill>
                  <a:schemeClr val="accent1"/>
                </a:solidFill>
              </a:rPr>
              <a:t>climate change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conservationist</a:t>
            </a:r>
            <a:r>
              <a:rPr lang="en-GB" dirty="0">
                <a:solidFill>
                  <a:schemeClr val="accent1"/>
                </a:solidFill>
              </a:rPr>
              <a:t> might help restore a habitat by </a:t>
            </a:r>
            <a:r>
              <a:rPr lang="en-GB" b="1" dirty="0">
                <a:solidFill>
                  <a:schemeClr val="accent1"/>
                </a:solidFill>
              </a:rPr>
              <a:t>planting trees</a:t>
            </a:r>
            <a:r>
              <a:rPr lang="en-GB" dirty="0">
                <a:solidFill>
                  <a:schemeClr val="accent1"/>
                </a:solidFill>
              </a:rPr>
              <a:t>, </a:t>
            </a:r>
            <a:r>
              <a:rPr lang="en-GB" b="1" dirty="0">
                <a:solidFill>
                  <a:schemeClr val="accent1"/>
                </a:solidFill>
              </a:rPr>
              <a:t>cleaning up pollution</a:t>
            </a:r>
            <a:r>
              <a:rPr lang="en-GB" dirty="0">
                <a:solidFill>
                  <a:schemeClr val="accent1"/>
                </a:solidFill>
              </a:rPr>
              <a:t>, and </a:t>
            </a:r>
            <a:r>
              <a:rPr lang="en-GB" b="1" dirty="0">
                <a:solidFill>
                  <a:schemeClr val="accent1"/>
                </a:solidFill>
              </a:rPr>
              <a:t>breeding animals</a:t>
            </a:r>
            <a:r>
              <a:rPr lang="en-GB" dirty="0">
                <a:solidFill>
                  <a:schemeClr val="accent1"/>
                </a:solidFill>
              </a:rPr>
              <a:t> that live there.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earthquakes</a:t>
            </a:r>
            <a:r>
              <a:rPr lang="en-GB" dirty="0">
                <a:solidFill>
                  <a:schemeClr val="accent1"/>
                </a:solidFill>
              </a:rPr>
              <a:t> can cause </a:t>
            </a:r>
            <a:r>
              <a:rPr lang="en-GB" b="1" dirty="0">
                <a:solidFill>
                  <a:schemeClr val="accent1"/>
                </a:solidFill>
              </a:rPr>
              <a:t>volcanoes to erupt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how to identify a </a:t>
            </a:r>
            <a:r>
              <a:rPr lang="en-GB" b="1" dirty="0">
                <a:solidFill>
                  <a:schemeClr val="accent1"/>
                </a:solidFill>
              </a:rPr>
              <a:t>season</a:t>
            </a:r>
            <a:r>
              <a:rPr lang="en-GB" dirty="0">
                <a:solidFill>
                  <a:schemeClr val="accent1"/>
                </a:solidFill>
              </a:rPr>
              <a:t> and describe its </a:t>
            </a:r>
            <a:r>
              <a:rPr lang="en-GB" b="1" dirty="0">
                <a:solidFill>
                  <a:schemeClr val="accent1"/>
                </a:solidFill>
              </a:rPr>
              <a:t>characteristics</a:t>
            </a:r>
            <a:r>
              <a:rPr lang="en-GB" dirty="0">
                <a:solidFill>
                  <a:schemeClr val="accent1"/>
                </a:solidFill>
              </a:rPr>
              <a:t>, such as temperature, weather patterns, and changes in nature.</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511814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869F93-312B-91BF-205E-62933AE2A110}"/>
              </a:ext>
            </a:extLst>
          </p:cNvPr>
          <p:cNvSpPr>
            <a:spLocks noGrp="1"/>
          </p:cNvSpPr>
          <p:nvPr>
            <p:ph type="title"/>
          </p:nvPr>
        </p:nvSpPr>
        <p:spPr>
          <a:xfrm>
            <a:off x="638881" y="457200"/>
            <a:ext cx="10909640" cy="1368614"/>
          </a:xfrm>
        </p:spPr>
        <p:txBody>
          <a:bodyPr vert="horz" lIns="91440" tIns="45720" rIns="91440" bIns="45720" rtlCol="0" anchor="ctr">
            <a:normAutofit fontScale="90000"/>
          </a:bodyPr>
          <a:lstStyle/>
          <a:p>
            <a:r>
              <a:rPr lang="en-GB" sz="4800" u="sng" dirty="0">
                <a:solidFill>
                  <a:schemeClr val="accent1"/>
                </a:solidFill>
              </a:rPr>
              <a:t>Science Lower Key Stage 2 (Years 3 and 4)</a:t>
            </a:r>
            <a:br>
              <a:rPr lang="en-GB" sz="4800" u="sng" dirty="0">
                <a:solidFill>
                  <a:schemeClr val="accent1"/>
                </a:solidFill>
              </a:rPr>
            </a:br>
            <a:r>
              <a:rPr lang="en-GB" u="sng" dirty="0">
                <a:solidFill>
                  <a:schemeClr val="accent1"/>
                </a:solidFill>
              </a:rPr>
              <a:t>Making Connections- How does the flow of liquids compare?</a:t>
            </a:r>
            <a:r>
              <a:rPr lang="en-GB" u="sng" dirty="0"/>
              <a:t> </a:t>
            </a:r>
            <a:r>
              <a:rPr lang="en-GB" sz="4800" u="sng" dirty="0">
                <a:solidFill>
                  <a:schemeClr val="accent1"/>
                </a:solidFill>
              </a:rPr>
              <a:t> Summer Term 2 2025-26</a:t>
            </a:r>
            <a:endParaRPr lang="en-US" sz="4600" u="sng" dirty="0"/>
          </a:p>
        </p:txBody>
      </p:sp>
      <p:sp>
        <p:nvSpPr>
          <p:cNvPr id="14"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0D5DDAC5-ABD7-2485-3B98-67291C2BF968}"/>
              </a:ext>
            </a:extLst>
          </p:cNvPr>
          <p:cNvSpPr>
            <a:spLocks noGrp="1"/>
          </p:cNvSpPr>
          <p:nvPr>
            <p:ph idx="1"/>
          </p:nvPr>
        </p:nvSpPr>
        <p:spPr/>
        <p:txBody>
          <a:bodyPr>
            <a:normAutofit fontScale="475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variable</a:t>
            </a:r>
            <a:r>
              <a:rPr lang="en-GB" dirty="0">
                <a:solidFill>
                  <a:schemeClr val="accent1"/>
                </a:solidFill>
              </a:rPr>
              <a:t> can be something you </a:t>
            </a:r>
            <a:r>
              <a:rPr lang="en-GB" b="1" dirty="0">
                <a:solidFill>
                  <a:schemeClr val="accent1"/>
                </a:solidFill>
              </a:rPr>
              <a:t>measure</a:t>
            </a:r>
            <a:r>
              <a:rPr lang="en-GB" dirty="0">
                <a:solidFill>
                  <a:schemeClr val="accent1"/>
                </a:solidFill>
              </a:rPr>
              <a:t>, </a:t>
            </a:r>
            <a:r>
              <a:rPr lang="en-GB" b="1" dirty="0">
                <a:solidFill>
                  <a:schemeClr val="accent1"/>
                </a:solidFill>
              </a:rPr>
              <a:t>change</a:t>
            </a:r>
            <a:r>
              <a:rPr lang="en-GB" dirty="0">
                <a:solidFill>
                  <a:schemeClr val="accent1"/>
                </a:solidFill>
              </a:rPr>
              <a:t>, or </a:t>
            </a:r>
            <a:r>
              <a:rPr lang="en-GB" b="1" dirty="0">
                <a:solidFill>
                  <a:schemeClr val="accent1"/>
                </a:solidFill>
              </a:rPr>
              <a:t>keep the same</a:t>
            </a:r>
            <a:r>
              <a:rPr lang="en-GB" dirty="0">
                <a:solidFill>
                  <a:schemeClr val="accent1"/>
                </a:solidFill>
              </a:rPr>
              <a:t> in an investigation.</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stopwatch</a:t>
            </a:r>
            <a:r>
              <a:rPr lang="en-GB" dirty="0">
                <a:solidFill>
                  <a:schemeClr val="accent1"/>
                </a:solidFill>
              </a:rPr>
              <a:t> is used to </a:t>
            </a:r>
            <a:r>
              <a:rPr lang="en-GB" b="1" dirty="0">
                <a:solidFill>
                  <a:schemeClr val="accent1"/>
                </a:solidFill>
              </a:rPr>
              <a:t>measure how quickly a liquid flows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prediction</a:t>
            </a:r>
            <a:r>
              <a:rPr lang="en-GB" dirty="0">
                <a:solidFill>
                  <a:schemeClr val="accent1"/>
                </a:solidFill>
              </a:rPr>
              <a:t> is a statement like </a:t>
            </a:r>
            <a:r>
              <a:rPr lang="en-GB" i="1" dirty="0">
                <a:solidFill>
                  <a:schemeClr val="accent1"/>
                </a:solidFill>
              </a:rPr>
              <a:t>“I think runnier liquids will flow quicker.”</a:t>
            </a:r>
            <a:r>
              <a:rPr lang="en-GB" dirty="0">
                <a:solidFill>
                  <a:schemeClr val="accent1"/>
                </a:solidFill>
              </a:rPr>
              <a:t>​</a:t>
            </a:r>
          </a:p>
          <a:p>
            <a:pPr fontAlgn="base"/>
            <a:r>
              <a:rPr lang="en-GB" b="1" dirty="0">
                <a:solidFill>
                  <a:schemeClr val="accent1"/>
                </a:solidFill>
              </a:rPr>
              <a:t>I know</a:t>
            </a:r>
            <a:r>
              <a:rPr lang="en-GB" dirty="0">
                <a:solidFill>
                  <a:schemeClr val="accent1"/>
                </a:solidFill>
              </a:rPr>
              <a:t> the correct order of method steps for testing liquid flow:</a:t>
            </a:r>
            <a:r>
              <a:rPr lang="en-US" dirty="0">
                <a:solidFill>
                  <a:schemeClr val="accent1"/>
                </a:solidFill>
              </a:rPr>
              <a:t>​</a:t>
            </a:r>
          </a:p>
          <a:p>
            <a:pPr fontAlgn="base"/>
            <a:r>
              <a:rPr lang="en-GB" b="1" dirty="0">
                <a:solidFill>
                  <a:schemeClr val="accent1"/>
                </a:solidFill>
              </a:rPr>
              <a:t>Clean</a:t>
            </a:r>
            <a:r>
              <a:rPr lang="en-GB" dirty="0">
                <a:solidFill>
                  <a:schemeClr val="accent1"/>
                </a:solidFill>
              </a:rPr>
              <a:t> the laminated card.</a:t>
            </a:r>
            <a:r>
              <a:rPr lang="en-US" dirty="0">
                <a:solidFill>
                  <a:schemeClr val="accent1"/>
                </a:solidFill>
              </a:rPr>
              <a:t>​</a:t>
            </a:r>
          </a:p>
          <a:p>
            <a:pPr fontAlgn="base"/>
            <a:r>
              <a:rPr lang="en-GB" b="1" dirty="0">
                <a:solidFill>
                  <a:schemeClr val="accent1"/>
                </a:solidFill>
              </a:rPr>
              <a:t>Add</a:t>
            </a:r>
            <a:r>
              <a:rPr lang="en-GB" dirty="0">
                <a:solidFill>
                  <a:schemeClr val="accent1"/>
                </a:solidFill>
              </a:rPr>
              <a:t> a drop of liquid and </a:t>
            </a:r>
            <a:r>
              <a:rPr lang="en-GB" b="1" dirty="0">
                <a:solidFill>
                  <a:schemeClr val="accent1"/>
                </a:solidFill>
              </a:rPr>
              <a:t>start</a:t>
            </a:r>
            <a:r>
              <a:rPr lang="en-GB" dirty="0">
                <a:solidFill>
                  <a:schemeClr val="accent1"/>
                </a:solidFill>
              </a:rPr>
              <a:t> the stopwatch.</a:t>
            </a:r>
            <a:r>
              <a:rPr lang="en-US" dirty="0">
                <a:solidFill>
                  <a:schemeClr val="accent1"/>
                </a:solidFill>
              </a:rPr>
              <a:t>​</a:t>
            </a:r>
          </a:p>
          <a:p>
            <a:pPr fontAlgn="base"/>
            <a:r>
              <a:rPr lang="en-GB" b="1" dirty="0">
                <a:solidFill>
                  <a:schemeClr val="accent1"/>
                </a:solidFill>
              </a:rPr>
              <a:t>Stop</a:t>
            </a:r>
            <a:r>
              <a:rPr lang="en-GB" dirty="0">
                <a:solidFill>
                  <a:schemeClr val="accent1"/>
                </a:solidFill>
              </a:rPr>
              <a:t> the stopwatch at the 10 cm mark.</a:t>
            </a:r>
            <a:r>
              <a:rPr lang="en-US" dirty="0">
                <a:solidFill>
                  <a:schemeClr val="accent1"/>
                </a:solidFill>
              </a:rPr>
              <a:t>​</a:t>
            </a:r>
          </a:p>
          <a:p>
            <a:pPr fontAlgn="base"/>
            <a:r>
              <a:rPr lang="en-GB" b="1" dirty="0">
                <a:solidFill>
                  <a:schemeClr val="accent1"/>
                </a:solidFill>
              </a:rPr>
              <a:t>Repeat</a:t>
            </a:r>
            <a:r>
              <a:rPr lang="en-GB" dirty="0">
                <a:solidFill>
                  <a:schemeClr val="accent1"/>
                </a:solidFill>
              </a:rPr>
              <a:t> with different liquids.</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a:t>
            </a:r>
            <a:r>
              <a:rPr lang="en-GB" b="1" dirty="0">
                <a:solidFill>
                  <a:schemeClr val="accent1"/>
                </a:solidFill>
              </a:rPr>
              <a:t>anomalous result</a:t>
            </a:r>
            <a:r>
              <a:rPr lang="en-GB" dirty="0">
                <a:solidFill>
                  <a:schemeClr val="accent1"/>
                </a:solidFill>
              </a:rPr>
              <a:t> is one that doesn’t fit the pattern, such as a time that is much higher or lower than expected.</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correct </a:t>
            </a:r>
            <a:r>
              <a:rPr lang="en-GB" b="1" dirty="0">
                <a:solidFill>
                  <a:schemeClr val="accent1"/>
                </a:solidFill>
              </a:rPr>
              <a:t>units</a:t>
            </a:r>
            <a:r>
              <a:rPr lang="en-GB" dirty="0">
                <a:solidFill>
                  <a:schemeClr val="accent1"/>
                </a:solidFill>
              </a:rPr>
              <a:t> for measuring time taken to flow 10 cm are </a:t>
            </a:r>
            <a:r>
              <a:rPr lang="en-GB" b="1" dirty="0">
                <a:solidFill>
                  <a:schemeClr val="accent1"/>
                </a:solidFill>
              </a:rPr>
              <a:t>minutes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maple syrup</a:t>
            </a:r>
            <a:r>
              <a:rPr lang="en-GB" dirty="0">
                <a:solidFill>
                  <a:schemeClr val="accent1"/>
                </a:solidFill>
              </a:rPr>
              <a:t> flowed the </a:t>
            </a:r>
            <a:r>
              <a:rPr lang="en-GB" b="1" dirty="0">
                <a:solidFill>
                  <a:schemeClr val="accent1"/>
                </a:solidFill>
              </a:rPr>
              <a:t>slowest</a:t>
            </a:r>
            <a:r>
              <a:rPr lang="en-GB" dirty="0">
                <a:solidFill>
                  <a:schemeClr val="accent1"/>
                </a:solidFill>
              </a:rPr>
              <a:t> in the investigation.</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conclusion</a:t>
            </a:r>
            <a:r>
              <a:rPr lang="en-GB" dirty="0">
                <a:solidFill>
                  <a:schemeClr val="accent1"/>
                </a:solidFill>
              </a:rPr>
              <a:t> is based on results, such as </a:t>
            </a:r>
            <a:r>
              <a:rPr lang="en-GB" i="1" dirty="0">
                <a:solidFill>
                  <a:schemeClr val="accent1"/>
                </a:solidFill>
              </a:rPr>
              <a:t>“Honey took over five minutes to flow 10 cm.”</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estimating results</a:t>
            </a:r>
            <a:r>
              <a:rPr lang="en-GB" dirty="0">
                <a:solidFill>
                  <a:schemeClr val="accent1"/>
                </a:solidFill>
              </a:rPr>
              <a:t> does </a:t>
            </a:r>
            <a:r>
              <a:rPr lang="en-GB" b="1" dirty="0">
                <a:solidFill>
                  <a:schemeClr val="accent1"/>
                </a:solidFill>
              </a:rPr>
              <a:t>not</a:t>
            </a:r>
            <a:r>
              <a:rPr lang="en-GB" dirty="0">
                <a:solidFill>
                  <a:schemeClr val="accent1"/>
                </a:solidFill>
              </a:rPr>
              <a:t> improve the </a:t>
            </a:r>
            <a:r>
              <a:rPr lang="en-GB" b="1" dirty="0">
                <a:solidFill>
                  <a:schemeClr val="accent1"/>
                </a:solidFill>
              </a:rPr>
              <a:t>trustworthiness</a:t>
            </a:r>
            <a:r>
              <a:rPr lang="en-GB" dirty="0">
                <a:solidFill>
                  <a:schemeClr val="accent1"/>
                </a:solidFill>
              </a:rPr>
              <a:t> of an investigation.</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to test if </a:t>
            </a:r>
            <a:r>
              <a:rPr lang="en-GB" b="1" dirty="0">
                <a:solidFill>
                  <a:schemeClr val="accent1"/>
                </a:solidFill>
              </a:rPr>
              <a:t>temperature affects how fast honey flows</a:t>
            </a:r>
            <a:r>
              <a:rPr lang="en-GB" dirty="0">
                <a:solidFill>
                  <a:schemeClr val="accent1"/>
                </a:solidFill>
              </a:rPr>
              <a:t>, I could </a:t>
            </a:r>
            <a:r>
              <a:rPr lang="en-GB" b="1" dirty="0">
                <a:solidFill>
                  <a:schemeClr val="accent1"/>
                </a:solidFill>
              </a:rPr>
              <a:t>heat or cool the honey</a:t>
            </a:r>
            <a:r>
              <a:rPr lang="en-GB" dirty="0">
                <a:solidFill>
                  <a:schemeClr val="accent1"/>
                </a:solidFill>
              </a:rPr>
              <a:t> and </a:t>
            </a:r>
            <a:r>
              <a:rPr lang="en-GB" b="1" dirty="0">
                <a:solidFill>
                  <a:schemeClr val="accent1"/>
                </a:solidFill>
              </a:rPr>
              <a:t>measure the time</a:t>
            </a:r>
            <a:r>
              <a:rPr lang="en-GB" dirty="0">
                <a:solidFill>
                  <a:schemeClr val="accent1"/>
                </a:solidFill>
              </a:rPr>
              <a:t> it takes to flow the same distance.</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1484132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4029-49C7-0564-0FD6-8B2B42CC19AA}"/>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Living things and their habitats: Life cycles and reproduction   Autumn Term 1 2025-26</a:t>
            </a:r>
          </a:p>
        </p:txBody>
      </p:sp>
      <p:sp>
        <p:nvSpPr>
          <p:cNvPr id="3" name="Content Placeholder 2">
            <a:extLst>
              <a:ext uri="{FF2B5EF4-FFF2-40B4-BE49-F238E27FC236}">
                <a16:creationId xmlns:a16="http://schemas.microsoft.com/office/drawing/2014/main" id="{8E998697-CB3E-4E16-46C6-23A141AC879F}"/>
              </a:ext>
            </a:extLst>
          </p:cNvPr>
          <p:cNvSpPr>
            <a:spLocks noGrp="1"/>
          </p:cNvSpPr>
          <p:nvPr>
            <p:ph idx="1"/>
          </p:nvPr>
        </p:nvSpPr>
        <p:spPr/>
        <p:txBody>
          <a:bodyPr>
            <a:normAutofit fontScale="775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female part of a flower</a:t>
            </a:r>
            <a:r>
              <a:rPr lang="en-GB" dirty="0">
                <a:solidFill>
                  <a:schemeClr val="accent1"/>
                </a:solidFill>
              </a:rPr>
              <a:t> is called the </a:t>
            </a:r>
            <a:r>
              <a:rPr lang="en-GB" b="1" dirty="0">
                <a:solidFill>
                  <a:schemeClr val="accent1"/>
                </a:solidFill>
              </a:rPr>
              <a:t>pistil</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cutting</a:t>
            </a:r>
            <a:r>
              <a:rPr lang="en-GB" dirty="0">
                <a:solidFill>
                  <a:schemeClr val="accent1"/>
                </a:solidFill>
              </a:rPr>
              <a:t> is a method of </a:t>
            </a:r>
            <a:r>
              <a:rPr lang="en-GB" b="1" dirty="0">
                <a:solidFill>
                  <a:schemeClr val="accent1"/>
                </a:solidFill>
              </a:rPr>
              <a:t>asexual reproduction</a:t>
            </a:r>
            <a:r>
              <a:rPr lang="en-GB" dirty="0">
                <a:solidFill>
                  <a:schemeClr val="accent1"/>
                </a:solidFill>
              </a:rPr>
              <a:t> that is </a:t>
            </a:r>
            <a:r>
              <a:rPr lang="en-GB" b="1" dirty="0">
                <a:solidFill>
                  <a:schemeClr val="accent1"/>
                </a:solidFill>
              </a:rPr>
              <a:t>not natural</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in </a:t>
            </a:r>
            <a:r>
              <a:rPr lang="en-GB" b="1" dirty="0">
                <a:solidFill>
                  <a:schemeClr val="accent1"/>
                </a:solidFill>
              </a:rPr>
              <a:t>asexual reproduction</a:t>
            </a:r>
            <a:r>
              <a:rPr lang="en-GB" dirty="0">
                <a:solidFill>
                  <a:schemeClr val="accent1"/>
                </a:solidFill>
              </a:rPr>
              <a:t>, the offspring is </a:t>
            </a:r>
            <a:r>
              <a:rPr lang="en-GB" b="1" dirty="0">
                <a:solidFill>
                  <a:schemeClr val="accent1"/>
                </a:solidFill>
              </a:rPr>
              <a:t>identical to a single parent</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a:t>
            </a:r>
            <a:r>
              <a:rPr lang="en-GB" b="1" dirty="0">
                <a:solidFill>
                  <a:schemeClr val="accent1"/>
                </a:solidFill>
              </a:rPr>
              <a:t>first stage</a:t>
            </a:r>
            <a:r>
              <a:rPr lang="en-GB" dirty="0">
                <a:solidFill>
                  <a:schemeClr val="accent1"/>
                </a:solidFill>
              </a:rPr>
              <a:t> in a mammal’s life is </a:t>
            </a:r>
            <a:r>
              <a:rPr lang="en-GB" b="1" dirty="0">
                <a:solidFill>
                  <a:schemeClr val="accent1"/>
                </a:solidFill>
              </a:rPr>
              <a:t>gestation</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birds and mammals</a:t>
            </a:r>
            <a:r>
              <a:rPr lang="en-GB" dirty="0">
                <a:solidFill>
                  <a:schemeClr val="accent1"/>
                </a:solidFill>
              </a:rPr>
              <a:t> often provide a lot of </a:t>
            </a:r>
            <a:r>
              <a:rPr lang="en-GB" b="1" dirty="0">
                <a:solidFill>
                  <a:schemeClr val="accent1"/>
                </a:solidFill>
              </a:rPr>
              <a:t>parental care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metamorphosis</a:t>
            </a:r>
            <a:r>
              <a:rPr lang="en-GB" dirty="0">
                <a:solidFill>
                  <a:schemeClr val="accent1"/>
                </a:solidFill>
              </a:rPr>
              <a:t> is the process of changing from a larval stage to an adult.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tadpole</a:t>
            </a:r>
            <a:r>
              <a:rPr lang="en-GB" dirty="0">
                <a:solidFill>
                  <a:schemeClr val="accent1"/>
                </a:solidFill>
              </a:rPr>
              <a:t> is the </a:t>
            </a:r>
            <a:r>
              <a:rPr lang="en-GB" b="1" dirty="0">
                <a:solidFill>
                  <a:schemeClr val="accent1"/>
                </a:solidFill>
              </a:rPr>
              <a:t>larval stage of a frog</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nymph</a:t>
            </a:r>
            <a:r>
              <a:rPr lang="en-GB" dirty="0">
                <a:solidFill>
                  <a:schemeClr val="accent1"/>
                </a:solidFill>
              </a:rPr>
              <a:t> is a smaller version of the adult insect but </a:t>
            </a:r>
            <a:r>
              <a:rPr lang="en-GB" b="1" dirty="0">
                <a:solidFill>
                  <a:schemeClr val="accent1"/>
                </a:solidFill>
              </a:rPr>
              <a:t>without wings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pupa</a:t>
            </a:r>
            <a:r>
              <a:rPr lang="en-GB" dirty="0">
                <a:solidFill>
                  <a:schemeClr val="accent1"/>
                </a:solidFill>
              </a:rPr>
              <a:t> is the metamorphosing insect inside a </a:t>
            </a:r>
            <a:r>
              <a:rPr lang="en-GB" b="1" dirty="0">
                <a:solidFill>
                  <a:schemeClr val="accent1"/>
                </a:solidFill>
              </a:rPr>
              <a:t>chrysalis</a:t>
            </a:r>
            <a:r>
              <a:rPr lang="en-GB" dirty="0">
                <a:solidFill>
                  <a:schemeClr val="accent1"/>
                </a:solidFill>
              </a:rPr>
              <a:t>.</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418226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DD90-296E-56C7-1C2F-2907EC19CB9A}"/>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Forces and space: unbalanced forces</a:t>
            </a:r>
            <a:br>
              <a:rPr lang="en-GB" u="sng" dirty="0">
                <a:solidFill>
                  <a:schemeClr val="accent1"/>
                </a:solidFill>
              </a:rPr>
            </a:br>
            <a:r>
              <a:rPr lang="en-GB" u="sng" dirty="0">
                <a:solidFill>
                  <a:schemeClr val="accent1"/>
                </a:solidFill>
              </a:rPr>
              <a:t> Autumn Term 2 2025-26</a:t>
            </a:r>
            <a:endParaRPr lang="en-GB" u="sng" dirty="0"/>
          </a:p>
        </p:txBody>
      </p:sp>
      <p:sp>
        <p:nvSpPr>
          <p:cNvPr id="3" name="Content Placeholder 2">
            <a:extLst>
              <a:ext uri="{FF2B5EF4-FFF2-40B4-BE49-F238E27FC236}">
                <a16:creationId xmlns:a16="http://schemas.microsoft.com/office/drawing/2014/main" id="{E71D5C87-6A70-531C-4BBA-F83C23804CF6}"/>
              </a:ext>
            </a:extLst>
          </p:cNvPr>
          <p:cNvSpPr>
            <a:spLocks noGrp="1"/>
          </p:cNvSpPr>
          <p:nvPr>
            <p:ph idx="1"/>
          </p:nvPr>
        </p:nvSpPr>
        <p:spPr/>
        <p:txBody>
          <a:bodyPr>
            <a:normAutofit fontScale="70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air resistance and water resistance are types of friction.​</a:t>
            </a:r>
          </a:p>
          <a:p>
            <a:pPr fontAlgn="base"/>
            <a:r>
              <a:rPr lang="en-GB" b="1" dirty="0">
                <a:solidFill>
                  <a:schemeClr val="accent1"/>
                </a:solidFill>
              </a:rPr>
              <a:t>I know</a:t>
            </a:r>
            <a:r>
              <a:rPr lang="en-GB" dirty="0">
                <a:solidFill>
                  <a:schemeClr val="accent1"/>
                </a:solidFill>
              </a:rPr>
              <a:t> that gravity is a non-contact force influenced by mass and distance.​</a:t>
            </a:r>
          </a:p>
          <a:p>
            <a:pPr fontAlgn="base"/>
            <a:r>
              <a:rPr lang="en-GB" b="1" dirty="0">
                <a:solidFill>
                  <a:schemeClr val="accent1"/>
                </a:solidFill>
              </a:rPr>
              <a:t>I know</a:t>
            </a:r>
            <a:r>
              <a:rPr lang="en-GB" dirty="0">
                <a:solidFill>
                  <a:schemeClr val="accent1"/>
                </a:solidFill>
              </a:rPr>
              <a:t> that balanced forces result in steady movement, not changes in speed or direction.​</a:t>
            </a:r>
          </a:p>
          <a:p>
            <a:pPr fontAlgn="base"/>
            <a:r>
              <a:rPr lang="en-GB" b="1" dirty="0">
                <a:solidFill>
                  <a:schemeClr val="accent1"/>
                </a:solidFill>
              </a:rPr>
              <a:t>I know</a:t>
            </a:r>
            <a:r>
              <a:rPr lang="en-GB" dirty="0">
                <a:solidFill>
                  <a:schemeClr val="accent1"/>
                </a:solidFill>
              </a:rPr>
              <a:t> that unbalanced forces can change an object's speed, direction, and shape.​</a:t>
            </a:r>
          </a:p>
          <a:p>
            <a:pPr fontAlgn="base"/>
            <a:r>
              <a:rPr lang="en-GB" b="1" dirty="0">
                <a:solidFill>
                  <a:schemeClr val="accent1"/>
                </a:solidFill>
              </a:rPr>
              <a:t>I know</a:t>
            </a:r>
            <a:r>
              <a:rPr lang="en-GB" dirty="0">
                <a:solidFill>
                  <a:schemeClr val="accent1"/>
                </a:solidFill>
              </a:rPr>
              <a:t> that streamlined objects like sharks and missiles move more efficiently through air or water.​</a:t>
            </a:r>
          </a:p>
          <a:p>
            <a:pPr fontAlgn="base"/>
            <a:r>
              <a:rPr lang="en-GB" b="1" dirty="0">
                <a:solidFill>
                  <a:schemeClr val="accent1"/>
                </a:solidFill>
              </a:rPr>
              <a:t>I know</a:t>
            </a:r>
            <a:r>
              <a:rPr lang="en-GB" dirty="0">
                <a:solidFill>
                  <a:schemeClr val="accent1"/>
                </a:solidFill>
              </a:rPr>
              <a:t> that parachutes are not streamlined and experience high air resistance, especially larger ones.​</a:t>
            </a:r>
          </a:p>
          <a:p>
            <a:pPr fontAlgn="base"/>
            <a:r>
              <a:rPr lang="en-GB" b="1" dirty="0">
                <a:solidFill>
                  <a:schemeClr val="accent1"/>
                </a:solidFill>
              </a:rPr>
              <a:t>I know</a:t>
            </a:r>
            <a:r>
              <a:rPr lang="en-GB" dirty="0">
                <a:solidFill>
                  <a:schemeClr val="accent1"/>
                </a:solidFill>
              </a:rPr>
              <a:t> that gears are simple machines used to change the speed and direction of a force.​</a:t>
            </a:r>
          </a:p>
          <a:p>
            <a:pPr fontAlgn="base"/>
            <a:r>
              <a:rPr lang="en-GB" b="1" dirty="0">
                <a:solidFill>
                  <a:schemeClr val="accent1"/>
                </a:solidFill>
              </a:rPr>
              <a:t>I know</a:t>
            </a:r>
            <a:r>
              <a:rPr lang="en-GB" dirty="0">
                <a:solidFill>
                  <a:schemeClr val="accent1"/>
                </a:solidFill>
              </a:rPr>
              <a:t> that scissors are an example of a simple machine that uses a lever.​</a:t>
            </a:r>
          </a:p>
          <a:p>
            <a:pPr fontAlgn="base"/>
            <a:r>
              <a:rPr lang="en-GB" b="1" dirty="0">
                <a:solidFill>
                  <a:schemeClr val="accent1"/>
                </a:solidFill>
              </a:rPr>
              <a:t>I know</a:t>
            </a:r>
            <a:r>
              <a:rPr lang="en-GB" dirty="0">
                <a:solidFill>
                  <a:schemeClr val="accent1"/>
                </a:solidFill>
              </a:rPr>
              <a:t> that pulleys are used to redirect forces and make lifting easier.​</a:t>
            </a:r>
          </a:p>
          <a:p>
            <a:pPr fontAlgn="base"/>
            <a:r>
              <a:rPr lang="en-GB" b="1" dirty="0">
                <a:solidFill>
                  <a:schemeClr val="accent1"/>
                </a:solidFill>
              </a:rPr>
              <a:t>I know</a:t>
            </a:r>
            <a:r>
              <a:rPr lang="en-GB" dirty="0">
                <a:solidFill>
                  <a:schemeClr val="accent1"/>
                </a:solidFill>
              </a:rPr>
              <a:t> that friction, air resistance, and water resistance all act to slow down moving objects.</a:t>
            </a:r>
          </a:p>
          <a:p>
            <a:pPr marL="0" indent="0">
              <a:buNone/>
            </a:pPr>
            <a:endParaRPr lang="en-GB" dirty="0"/>
          </a:p>
        </p:txBody>
      </p:sp>
    </p:spTree>
    <p:extLst>
      <p:ext uri="{BB962C8B-B14F-4D97-AF65-F5344CB8AC3E}">
        <p14:creationId xmlns:p14="http://schemas.microsoft.com/office/powerpoint/2010/main" val="39625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F2DE8-6F97-E4C2-4B80-62951C3B2988}"/>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Living Things- Classifying big and small</a:t>
            </a:r>
            <a:br>
              <a:rPr lang="en-GB" u="sng" dirty="0">
                <a:solidFill>
                  <a:schemeClr val="accent1"/>
                </a:solidFill>
              </a:rPr>
            </a:br>
            <a:r>
              <a:rPr lang="en-GB" u="sng" dirty="0">
                <a:solidFill>
                  <a:schemeClr val="accent1"/>
                </a:solidFill>
              </a:rPr>
              <a:t>Spring Term 1 2025-26</a:t>
            </a:r>
          </a:p>
        </p:txBody>
      </p:sp>
      <p:sp>
        <p:nvSpPr>
          <p:cNvPr id="3" name="Content Placeholder 2">
            <a:extLst>
              <a:ext uri="{FF2B5EF4-FFF2-40B4-BE49-F238E27FC236}">
                <a16:creationId xmlns:a16="http://schemas.microsoft.com/office/drawing/2014/main" id="{833CEBD4-EEB8-E599-8F7F-4691FE814CB2}"/>
              </a:ext>
            </a:extLst>
          </p:cNvPr>
          <p:cNvSpPr>
            <a:spLocks noGrp="1"/>
          </p:cNvSpPr>
          <p:nvPr>
            <p:ph idx="1"/>
          </p:nvPr>
        </p:nvSpPr>
        <p:spPr/>
        <p:txBody>
          <a:bodyPr>
            <a:normAutofit fontScale="85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Carl Linnaeus</a:t>
            </a:r>
            <a:r>
              <a:rPr lang="en-GB" dirty="0">
                <a:solidFill>
                  <a:schemeClr val="accent1"/>
                </a:solidFill>
              </a:rPr>
              <a:t> invented a classification system still used today.</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mammals</a:t>
            </a:r>
            <a:r>
              <a:rPr lang="en-GB" dirty="0">
                <a:solidFill>
                  <a:schemeClr val="accent1"/>
                </a:solidFill>
              </a:rPr>
              <a:t> are vertebrates that usually give birth to </a:t>
            </a:r>
            <a:r>
              <a:rPr lang="en-GB" b="1" dirty="0">
                <a:solidFill>
                  <a:schemeClr val="accent1"/>
                </a:solidFill>
              </a:rPr>
              <a:t>live young</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snails</a:t>
            </a:r>
            <a:r>
              <a:rPr lang="en-GB" dirty="0">
                <a:solidFill>
                  <a:schemeClr val="accent1"/>
                </a:solidFill>
              </a:rPr>
              <a:t> are invertebrates that </a:t>
            </a:r>
            <a:r>
              <a:rPr lang="en-GB" b="1" dirty="0">
                <a:solidFill>
                  <a:schemeClr val="accent1"/>
                </a:solidFill>
              </a:rPr>
              <a:t>do not have segmented bodies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conifers</a:t>
            </a:r>
            <a:r>
              <a:rPr lang="en-GB" dirty="0">
                <a:solidFill>
                  <a:schemeClr val="accent1"/>
                </a:solidFill>
              </a:rPr>
              <a:t> are plants that have </a:t>
            </a:r>
            <a:r>
              <a:rPr lang="en-GB" b="1" dirty="0">
                <a:solidFill>
                  <a:schemeClr val="accent1"/>
                </a:solidFill>
              </a:rPr>
              <a:t>seeds inside cones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number key</a:t>
            </a:r>
            <a:r>
              <a:rPr lang="en-GB" dirty="0">
                <a:solidFill>
                  <a:schemeClr val="accent1"/>
                </a:solidFill>
              </a:rPr>
              <a:t> is </a:t>
            </a:r>
            <a:r>
              <a:rPr lang="en-GB" b="1" dirty="0">
                <a:solidFill>
                  <a:schemeClr val="accent1"/>
                </a:solidFill>
              </a:rPr>
              <a:t>not</a:t>
            </a:r>
            <a:r>
              <a:rPr lang="en-GB" dirty="0">
                <a:solidFill>
                  <a:schemeClr val="accent1"/>
                </a:solidFill>
              </a:rPr>
              <a:t> used to classify living things.</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amphibians</a:t>
            </a:r>
            <a:r>
              <a:rPr lang="en-GB" dirty="0">
                <a:solidFill>
                  <a:schemeClr val="accent1"/>
                </a:solidFill>
              </a:rPr>
              <a:t> are cold-blooded vertebrates that </a:t>
            </a:r>
            <a:r>
              <a:rPr lang="en-GB" b="1" dirty="0">
                <a:solidFill>
                  <a:schemeClr val="accent1"/>
                </a:solidFill>
              </a:rPr>
              <a:t>do not have scales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spiders and insects</a:t>
            </a:r>
            <a:r>
              <a:rPr lang="en-GB" dirty="0">
                <a:solidFill>
                  <a:schemeClr val="accent1"/>
                </a:solidFill>
              </a:rPr>
              <a:t> are invertebrates with </a:t>
            </a:r>
            <a:r>
              <a:rPr lang="en-GB" b="1" dirty="0">
                <a:solidFill>
                  <a:schemeClr val="accent1"/>
                </a:solidFill>
              </a:rPr>
              <a:t>exoskeletons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mosses and ferns</a:t>
            </a:r>
            <a:r>
              <a:rPr lang="en-GB" dirty="0">
                <a:solidFill>
                  <a:schemeClr val="accent1"/>
                </a:solidFill>
              </a:rPr>
              <a:t> reproduce using </a:t>
            </a:r>
            <a:r>
              <a:rPr lang="en-GB" b="1" dirty="0">
                <a:solidFill>
                  <a:schemeClr val="accent1"/>
                </a:solidFill>
              </a:rPr>
              <a:t>spores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insects</a:t>
            </a:r>
            <a:r>
              <a:rPr lang="en-GB" dirty="0">
                <a:solidFill>
                  <a:schemeClr val="accent1"/>
                </a:solidFill>
              </a:rPr>
              <a:t> are </a:t>
            </a:r>
            <a:r>
              <a:rPr lang="en-GB" b="1" dirty="0">
                <a:solidFill>
                  <a:schemeClr val="accent1"/>
                </a:solidFill>
              </a:rPr>
              <a:t>not</a:t>
            </a:r>
            <a:r>
              <a:rPr lang="en-GB" dirty="0">
                <a:solidFill>
                  <a:schemeClr val="accent1"/>
                </a:solidFill>
              </a:rPr>
              <a:t> micro-organisms, but </a:t>
            </a:r>
            <a:r>
              <a:rPr lang="en-GB" b="1" dirty="0">
                <a:solidFill>
                  <a:schemeClr val="accent1"/>
                </a:solidFill>
              </a:rPr>
              <a:t>bacteria, fungi, and protists</a:t>
            </a:r>
            <a:r>
              <a:rPr lang="en-GB" dirty="0">
                <a:solidFill>
                  <a:schemeClr val="accent1"/>
                </a:solidFill>
              </a:rPr>
              <a:t> are</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3117999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FC623-80F0-32EB-7483-21662549B745}"/>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Energy- Circuits, batteries and switches.</a:t>
            </a:r>
            <a:br>
              <a:rPr lang="en-GB" u="sng" dirty="0">
                <a:solidFill>
                  <a:schemeClr val="accent1"/>
                </a:solidFill>
              </a:rPr>
            </a:br>
            <a:r>
              <a:rPr lang="en-GB" u="sng" dirty="0">
                <a:solidFill>
                  <a:schemeClr val="accent1"/>
                </a:solidFill>
              </a:rPr>
              <a:t>Spring Term 2 2025-26</a:t>
            </a:r>
            <a:endParaRPr lang="en-GB" u="sng" dirty="0"/>
          </a:p>
        </p:txBody>
      </p:sp>
      <p:sp>
        <p:nvSpPr>
          <p:cNvPr id="3" name="Content Placeholder 2">
            <a:extLst>
              <a:ext uri="{FF2B5EF4-FFF2-40B4-BE49-F238E27FC236}">
                <a16:creationId xmlns:a16="http://schemas.microsoft.com/office/drawing/2014/main" id="{009F2235-E6AC-8306-1FA3-8436E77B5C03}"/>
              </a:ext>
            </a:extLst>
          </p:cNvPr>
          <p:cNvSpPr>
            <a:spLocks noGrp="1"/>
          </p:cNvSpPr>
          <p:nvPr>
            <p:ph idx="1"/>
          </p:nvPr>
        </p:nvSpPr>
        <p:spPr/>
        <p:txBody>
          <a:bodyPr>
            <a:normAutofit fontScale="775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motor</a:t>
            </a:r>
            <a:r>
              <a:rPr lang="en-GB" dirty="0">
                <a:solidFill>
                  <a:schemeClr val="accent1"/>
                </a:solidFill>
              </a:rPr>
              <a:t> has a specific symbol in a circuit diagram.</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cell</a:t>
            </a:r>
            <a:r>
              <a:rPr lang="en-GB" dirty="0">
                <a:solidFill>
                  <a:schemeClr val="accent1"/>
                </a:solidFill>
              </a:rPr>
              <a:t> has a symbol with one long and one short line.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switch</a:t>
            </a:r>
            <a:r>
              <a:rPr lang="en-GB" dirty="0">
                <a:solidFill>
                  <a:schemeClr val="accent1"/>
                </a:solidFill>
              </a:rPr>
              <a:t> is </a:t>
            </a:r>
            <a:r>
              <a:rPr lang="en-GB" b="1" dirty="0">
                <a:solidFill>
                  <a:schemeClr val="accent1"/>
                </a:solidFill>
              </a:rPr>
              <a:t>not required</a:t>
            </a:r>
            <a:r>
              <a:rPr lang="en-GB" dirty="0">
                <a:solidFill>
                  <a:schemeClr val="accent1"/>
                </a:solidFill>
              </a:rPr>
              <a:t> for a circuit to work, but a </a:t>
            </a:r>
            <a:r>
              <a:rPr lang="en-GB" b="1" dirty="0">
                <a:solidFill>
                  <a:schemeClr val="accent1"/>
                </a:solidFill>
              </a:rPr>
              <a:t>power source, component, and complete loop</a:t>
            </a:r>
            <a:r>
              <a:rPr lang="en-GB" dirty="0">
                <a:solidFill>
                  <a:schemeClr val="accent1"/>
                </a:solidFill>
              </a:rPr>
              <a:t> are.</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adding another </a:t>
            </a:r>
            <a:r>
              <a:rPr lang="en-GB" b="1" dirty="0">
                <a:solidFill>
                  <a:schemeClr val="accent1"/>
                </a:solidFill>
              </a:rPr>
              <a:t>bulb</a:t>
            </a:r>
            <a:r>
              <a:rPr lang="en-GB" dirty="0">
                <a:solidFill>
                  <a:schemeClr val="accent1"/>
                </a:solidFill>
              </a:rPr>
              <a:t> to a circuit will make the bulbs </a:t>
            </a:r>
            <a:r>
              <a:rPr lang="en-GB" b="1" dirty="0">
                <a:solidFill>
                  <a:schemeClr val="accent1"/>
                </a:solidFill>
              </a:rPr>
              <a:t>dimmer</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two </a:t>
            </a:r>
            <a:r>
              <a:rPr lang="en-GB" b="1" dirty="0">
                <a:solidFill>
                  <a:schemeClr val="accent1"/>
                </a:solidFill>
              </a:rPr>
              <a:t>1.5 V cells</a:t>
            </a:r>
            <a:r>
              <a:rPr lang="en-GB" dirty="0">
                <a:solidFill>
                  <a:schemeClr val="accent1"/>
                </a:solidFill>
              </a:rPr>
              <a:t> provide a total of </a:t>
            </a:r>
            <a:r>
              <a:rPr lang="en-GB" b="1" dirty="0">
                <a:solidFill>
                  <a:schemeClr val="accent1"/>
                </a:solidFill>
              </a:rPr>
              <a:t>3 V</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circuit diagram with a bulb and switch could represent a </a:t>
            </a:r>
            <a:r>
              <a:rPr lang="en-GB" b="1" dirty="0">
                <a:solidFill>
                  <a:schemeClr val="accent1"/>
                </a:solidFill>
              </a:rPr>
              <a:t>torch</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adding more components to a circuit </a:t>
            </a:r>
            <a:r>
              <a:rPr lang="en-GB" b="1" dirty="0">
                <a:solidFill>
                  <a:schemeClr val="accent1"/>
                </a:solidFill>
              </a:rPr>
              <a:t>increases resistance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adding more cells to a circuit </a:t>
            </a:r>
            <a:r>
              <a:rPr lang="en-GB" b="1" dirty="0">
                <a:solidFill>
                  <a:schemeClr val="accent1"/>
                </a:solidFill>
              </a:rPr>
              <a:t>increases voltage, current, and brightness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switch</a:t>
            </a:r>
            <a:r>
              <a:rPr lang="en-GB" dirty="0">
                <a:solidFill>
                  <a:schemeClr val="accent1"/>
                </a:solidFill>
              </a:rPr>
              <a:t> can </a:t>
            </a:r>
            <a:r>
              <a:rPr lang="en-GB" b="1" dirty="0">
                <a:solidFill>
                  <a:schemeClr val="accent1"/>
                </a:solidFill>
              </a:rPr>
              <a:t>complete or break a circuit</a:t>
            </a:r>
            <a:r>
              <a:rPr lang="en-GB" dirty="0">
                <a:solidFill>
                  <a:schemeClr val="accent1"/>
                </a:solidFill>
              </a:rPr>
              <a:t> and must be made of </a:t>
            </a:r>
            <a:r>
              <a:rPr lang="en-GB" b="1" dirty="0">
                <a:solidFill>
                  <a:schemeClr val="accent1"/>
                </a:solidFill>
              </a:rPr>
              <a:t>conducting materials</a:t>
            </a:r>
            <a:r>
              <a:rPr lang="en-GB" dirty="0">
                <a:solidFill>
                  <a:schemeClr val="accent1"/>
                </a:solidFill>
              </a:rPr>
              <a:t>.</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422018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04AC-F6AD-DB5F-4F36-C84B5550AC1D}"/>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Living things- Evolution and inheritance</a:t>
            </a:r>
            <a:br>
              <a:rPr lang="en-GB" u="sng" dirty="0">
                <a:solidFill>
                  <a:schemeClr val="accent1"/>
                </a:solidFill>
              </a:rPr>
            </a:br>
            <a:r>
              <a:rPr lang="en-GB" u="sng" dirty="0">
                <a:solidFill>
                  <a:schemeClr val="accent1"/>
                </a:solidFill>
              </a:rPr>
              <a:t>Summer Term 1 2025-26</a:t>
            </a:r>
            <a:endParaRPr lang="en-GB" u="sng" dirty="0"/>
          </a:p>
        </p:txBody>
      </p:sp>
      <p:sp>
        <p:nvSpPr>
          <p:cNvPr id="3" name="Content Placeholder 2">
            <a:extLst>
              <a:ext uri="{FF2B5EF4-FFF2-40B4-BE49-F238E27FC236}">
                <a16:creationId xmlns:a16="http://schemas.microsoft.com/office/drawing/2014/main" id="{C2FA8FDE-9AE4-4604-7FCC-B069CDEE0956}"/>
              </a:ext>
            </a:extLst>
          </p:cNvPr>
          <p:cNvSpPr>
            <a:spLocks noGrp="1"/>
          </p:cNvSpPr>
          <p:nvPr>
            <p:ph idx="1"/>
          </p:nvPr>
        </p:nvSpPr>
        <p:spPr/>
        <p:txBody>
          <a:bodyPr>
            <a:normAutofit fontScale="70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variation</a:t>
            </a:r>
            <a:r>
              <a:rPr lang="en-GB" dirty="0">
                <a:solidFill>
                  <a:schemeClr val="accent1"/>
                </a:solidFill>
              </a:rPr>
              <a:t> means any </a:t>
            </a:r>
            <a:r>
              <a:rPr lang="en-GB" b="1" dirty="0">
                <a:solidFill>
                  <a:schemeClr val="accent1"/>
                </a:solidFill>
              </a:rPr>
              <a:t>difference</a:t>
            </a:r>
            <a:r>
              <a:rPr lang="en-GB" dirty="0">
                <a:solidFill>
                  <a:schemeClr val="accent1"/>
                </a:solidFill>
              </a:rPr>
              <a:t> between individuals of a species.</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scar</a:t>
            </a:r>
            <a:r>
              <a:rPr lang="en-GB" dirty="0">
                <a:solidFill>
                  <a:schemeClr val="accent1"/>
                </a:solidFill>
              </a:rPr>
              <a:t> is an example of </a:t>
            </a:r>
            <a:r>
              <a:rPr lang="en-GB" b="1" dirty="0">
                <a:solidFill>
                  <a:schemeClr val="accent1"/>
                </a:solidFill>
              </a:rPr>
              <a:t>environmental variation</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blood type</a:t>
            </a:r>
            <a:r>
              <a:rPr lang="en-GB" dirty="0">
                <a:solidFill>
                  <a:schemeClr val="accent1"/>
                </a:solidFill>
              </a:rPr>
              <a:t> is an example of </a:t>
            </a:r>
            <a:r>
              <a:rPr lang="en-GB" b="1" dirty="0">
                <a:solidFill>
                  <a:schemeClr val="accent1"/>
                </a:solidFill>
              </a:rPr>
              <a:t>inherited variation</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an </a:t>
            </a:r>
            <a:r>
              <a:rPr lang="en-GB" b="1" dirty="0">
                <a:solidFill>
                  <a:schemeClr val="accent1"/>
                </a:solidFill>
              </a:rPr>
              <a:t>adaptation</a:t>
            </a:r>
            <a:r>
              <a:rPr lang="en-GB" dirty="0">
                <a:solidFill>
                  <a:schemeClr val="accent1"/>
                </a:solidFill>
              </a:rPr>
              <a:t> is an </a:t>
            </a:r>
            <a:r>
              <a:rPr lang="en-GB" b="1" dirty="0">
                <a:solidFill>
                  <a:schemeClr val="accent1"/>
                </a:solidFill>
              </a:rPr>
              <a:t>inherited characteristic</a:t>
            </a:r>
            <a:r>
              <a:rPr lang="en-GB" dirty="0">
                <a:solidFill>
                  <a:schemeClr val="accent1"/>
                </a:solidFill>
              </a:rPr>
              <a:t> that helps an organism </a:t>
            </a:r>
            <a:r>
              <a:rPr lang="en-GB" b="1" dirty="0">
                <a:solidFill>
                  <a:schemeClr val="accent1"/>
                </a:solidFill>
              </a:rPr>
              <a:t>survive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polar bears</a:t>
            </a:r>
            <a:r>
              <a:rPr lang="en-GB" dirty="0">
                <a:solidFill>
                  <a:schemeClr val="accent1"/>
                </a:solidFill>
              </a:rPr>
              <a:t> have adaptations like </a:t>
            </a:r>
            <a:r>
              <a:rPr lang="en-GB" b="1" dirty="0">
                <a:solidFill>
                  <a:schemeClr val="accent1"/>
                </a:solidFill>
              </a:rPr>
              <a:t>large feet and long eyelashes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camels</a:t>
            </a:r>
            <a:r>
              <a:rPr lang="en-GB" dirty="0">
                <a:solidFill>
                  <a:schemeClr val="accent1"/>
                </a:solidFill>
              </a:rPr>
              <a:t> have adaptations like a </a:t>
            </a:r>
            <a:r>
              <a:rPr lang="en-GB" b="1" dirty="0">
                <a:solidFill>
                  <a:schemeClr val="accent1"/>
                </a:solidFill>
              </a:rPr>
              <a:t>fatty hump, large feet, and long eyelashes</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the correct order of </a:t>
            </a:r>
            <a:r>
              <a:rPr lang="en-GB" b="1" dirty="0">
                <a:solidFill>
                  <a:schemeClr val="accent1"/>
                </a:solidFill>
              </a:rPr>
              <a:t>natural selection</a:t>
            </a:r>
            <a:r>
              <a:rPr lang="en-GB" dirty="0">
                <a:solidFill>
                  <a:schemeClr val="accent1"/>
                </a:solidFill>
              </a:rPr>
              <a:t> is:</a:t>
            </a:r>
            <a:r>
              <a:rPr lang="en-US" dirty="0">
                <a:solidFill>
                  <a:schemeClr val="accent1"/>
                </a:solidFill>
              </a:rPr>
              <a:t>​</a:t>
            </a:r>
            <a:br>
              <a:rPr lang="en-US" dirty="0">
                <a:solidFill>
                  <a:schemeClr val="accent1"/>
                </a:solidFill>
              </a:rPr>
            </a:br>
            <a:r>
              <a:rPr lang="en-GB" b="1" dirty="0">
                <a:solidFill>
                  <a:schemeClr val="accent1"/>
                </a:solidFill>
              </a:rPr>
              <a:t>Variation → Advantages inherited → Survival of the fittest → Gradual change</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fossils, variation, and genes</a:t>
            </a:r>
            <a:r>
              <a:rPr lang="en-GB" dirty="0">
                <a:solidFill>
                  <a:schemeClr val="accent1"/>
                </a:solidFill>
              </a:rPr>
              <a:t> are all used as </a:t>
            </a:r>
            <a:r>
              <a:rPr lang="en-GB" b="1" dirty="0">
                <a:solidFill>
                  <a:schemeClr val="accent1"/>
                </a:solidFill>
              </a:rPr>
              <a:t>evidence for evolution</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evolution</a:t>
            </a:r>
            <a:r>
              <a:rPr lang="en-GB" dirty="0">
                <a:solidFill>
                  <a:schemeClr val="accent1"/>
                </a:solidFill>
              </a:rPr>
              <a:t> is a </a:t>
            </a:r>
            <a:r>
              <a:rPr lang="en-GB" b="1" dirty="0">
                <a:solidFill>
                  <a:schemeClr val="accent1"/>
                </a:solidFill>
              </a:rPr>
              <a:t>gradual change</a:t>
            </a:r>
            <a:r>
              <a:rPr lang="en-GB" dirty="0">
                <a:solidFill>
                  <a:schemeClr val="accent1"/>
                </a:solidFill>
              </a:rPr>
              <a:t> over </a:t>
            </a:r>
            <a:r>
              <a:rPr lang="en-GB" b="1" dirty="0">
                <a:solidFill>
                  <a:schemeClr val="accent1"/>
                </a:solidFill>
              </a:rPr>
              <a:t>millions of years</a:t>
            </a:r>
            <a:r>
              <a:rPr lang="en-GB" dirty="0">
                <a:solidFill>
                  <a:schemeClr val="accent1"/>
                </a:solidFill>
              </a:rPr>
              <a:t> and affects </a:t>
            </a:r>
            <a:r>
              <a:rPr lang="en-GB" b="1" dirty="0">
                <a:solidFill>
                  <a:schemeClr val="accent1"/>
                </a:solidFill>
              </a:rPr>
              <a:t>all living things</a:t>
            </a:r>
            <a:r>
              <a:rPr lang="en-GB" dirty="0">
                <a:solidFill>
                  <a:schemeClr val="accent1"/>
                </a:solidFill>
              </a:rPr>
              <a:t>, not just animals.</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143738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74641-109E-FDB6-BED9-1A103E38A272}"/>
              </a:ext>
            </a:extLst>
          </p:cNvPr>
          <p:cNvSpPr>
            <a:spLocks noGrp="1"/>
          </p:cNvSpPr>
          <p:nvPr>
            <p:ph type="title"/>
          </p:nvPr>
        </p:nvSpPr>
        <p:spPr/>
        <p:txBody>
          <a:bodyPr>
            <a:normAutofit fontScale="90000"/>
          </a:bodyPr>
          <a:lstStyle/>
          <a:p>
            <a:r>
              <a:rPr lang="en-GB" u="sng" dirty="0">
                <a:solidFill>
                  <a:schemeClr val="accent1"/>
                </a:solidFill>
              </a:rPr>
              <a:t>Science Upper Key Stage 2 (Years 5 and 6)</a:t>
            </a:r>
            <a:br>
              <a:rPr lang="en-GB" u="sng" dirty="0">
                <a:solidFill>
                  <a:schemeClr val="accent1"/>
                </a:solidFill>
              </a:rPr>
            </a:br>
            <a:r>
              <a:rPr lang="en-GB" u="sng" dirty="0">
                <a:solidFill>
                  <a:schemeClr val="accent1"/>
                </a:solidFill>
              </a:rPr>
              <a:t>Animals – Human Timeline </a:t>
            </a:r>
            <a:br>
              <a:rPr lang="en-GB" u="sng" dirty="0">
                <a:solidFill>
                  <a:schemeClr val="accent1"/>
                </a:solidFill>
              </a:rPr>
            </a:br>
            <a:r>
              <a:rPr lang="en-GB" u="sng" dirty="0">
                <a:solidFill>
                  <a:schemeClr val="accent1"/>
                </a:solidFill>
              </a:rPr>
              <a:t>Summer Term 2 2025-26</a:t>
            </a:r>
            <a:endParaRPr lang="en-GB" u="sng" dirty="0"/>
          </a:p>
        </p:txBody>
      </p:sp>
      <p:sp>
        <p:nvSpPr>
          <p:cNvPr id="3" name="Content Placeholder 2">
            <a:extLst>
              <a:ext uri="{FF2B5EF4-FFF2-40B4-BE49-F238E27FC236}">
                <a16:creationId xmlns:a16="http://schemas.microsoft.com/office/drawing/2014/main" id="{6F9D9991-681D-F910-E821-348EECED7590}"/>
              </a:ext>
            </a:extLst>
          </p:cNvPr>
          <p:cNvSpPr>
            <a:spLocks noGrp="1"/>
          </p:cNvSpPr>
          <p:nvPr>
            <p:ph idx="1"/>
          </p:nvPr>
        </p:nvSpPr>
        <p:spPr/>
        <p:txBody>
          <a:bodyPr>
            <a:normAutofit fontScale="70000" lnSpcReduction="20000"/>
          </a:bodyPr>
          <a:lstStyle/>
          <a:p>
            <a:pPr marL="0" indent="0">
              <a:buNone/>
            </a:pPr>
            <a:r>
              <a:rPr lang="en-GB" u="sng" dirty="0">
                <a:solidFill>
                  <a:schemeClr val="accent1"/>
                </a:solidFill>
              </a:rPr>
              <a:t>Core Knowledge</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physical change</a:t>
            </a:r>
            <a:r>
              <a:rPr lang="en-GB" dirty="0">
                <a:solidFill>
                  <a:schemeClr val="accent1"/>
                </a:solidFill>
              </a:rPr>
              <a:t> from baby to adult includes learning to </a:t>
            </a:r>
            <a:r>
              <a:rPr lang="en-GB" b="1" dirty="0">
                <a:solidFill>
                  <a:schemeClr val="accent1"/>
                </a:solidFill>
              </a:rPr>
              <a:t>walk</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losing primary (milk) teeth</a:t>
            </a:r>
            <a:r>
              <a:rPr lang="en-GB" dirty="0">
                <a:solidFill>
                  <a:schemeClr val="accent1"/>
                </a:solidFill>
              </a:rPr>
              <a:t> is a change that happens during </a:t>
            </a:r>
            <a:r>
              <a:rPr lang="en-GB" b="1" dirty="0">
                <a:solidFill>
                  <a:schemeClr val="accent1"/>
                </a:solidFill>
              </a:rPr>
              <a:t>childhood</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growing body hair</a:t>
            </a:r>
            <a:r>
              <a:rPr lang="en-GB" dirty="0">
                <a:solidFill>
                  <a:schemeClr val="accent1"/>
                </a:solidFill>
              </a:rPr>
              <a:t> is a change that happens to </a:t>
            </a:r>
            <a:r>
              <a:rPr lang="en-GB" b="1" dirty="0">
                <a:solidFill>
                  <a:schemeClr val="accent1"/>
                </a:solidFill>
              </a:rPr>
              <a:t>both males and females</a:t>
            </a:r>
            <a:r>
              <a:rPr lang="en-GB" dirty="0">
                <a:solidFill>
                  <a:schemeClr val="accent1"/>
                </a:solidFill>
              </a:rPr>
              <a:t> during </a:t>
            </a:r>
            <a:r>
              <a:rPr lang="en-GB" b="1" dirty="0">
                <a:solidFill>
                  <a:schemeClr val="accent1"/>
                </a:solidFill>
              </a:rPr>
              <a:t>puberty</a:t>
            </a:r>
            <a:r>
              <a:rPr lang="en-GB" dirty="0">
                <a:solidFill>
                  <a:schemeClr val="accent1"/>
                </a:solidFill>
              </a:rPr>
              <a: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t>
            </a:r>
            <a:r>
              <a:rPr lang="en-GB" b="1" dirty="0">
                <a:solidFill>
                  <a:schemeClr val="accent1"/>
                </a:solidFill>
              </a:rPr>
              <a:t>starting periods</a:t>
            </a:r>
            <a:r>
              <a:rPr lang="en-GB" dirty="0">
                <a:solidFill>
                  <a:schemeClr val="accent1"/>
                </a:solidFill>
              </a:rPr>
              <a:t> is a change that happens </a:t>
            </a:r>
            <a:r>
              <a:rPr lang="en-GB" b="1" dirty="0">
                <a:solidFill>
                  <a:schemeClr val="accent1"/>
                </a:solidFill>
              </a:rPr>
              <a:t>only to females</a:t>
            </a:r>
            <a:r>
              <a:rPr lang="en-GB" dirty="0">
                <a:solidFill>
                  <a:schemeClr val="accent1"/>
                </a:solidFill>
              </a:rPr>
              <a:t> during puberty.</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changes from birth to old age include:</a:t>
            </a:r>
            <a:r>
              <a:rPr lang="en-US" dirty="0">
                <a:solidFill>
                  <a:schemeClr val="accent1"/>
                </a:solidFill>
              </a:rPr>
              <a:t>​</a:t>
            </a:r>
          </a:p>
          <a:p>
            <a:pPr fontAlgn="base"/>
            <a:r>
              <a:rPr lang="en-GB" dirty="0">
                <a:solidFill>
                  <a:schemeClr val="accent1"/>
                </a:solidFill>
              </a:rPr>
              <a:t>Learning to walk (early childhood)</a:t>
            </a:r>
            <a:r>
              <a:rPr lang="en-US" dirty="0">
                <a:solidFill>
                  <a:schemeClr val="accent1"/>
                </a:solidFill>
              </a:rPr>
              <a:t>​</a:t>
            </a:r>
          </a:p>
          <a:p>
            <a:pPr fontAlgn="base"/>
            <a:r>
              <a:rPr lang="en-GB" dirty="0">
                <a:solidFill>
                  <a:schemeClr val="accent1"/>
                </a:solidFill>
              </a:rPr>
              <a:t>Losing milk teeth (childhood)</a:t>
            </a:r>
            <a:r>
              <a:rPr lang="en-US" dirty="0">
                <a:solidFill>
                  <a:schemeClr val="accent1"/>
                </a:solidFill>
              </a:rPr>
              <a:t>​</a:t>
            </a:r>
          </a:p>
          <a:p>
            <a:pPr fontAlgn="base"/>
            <a:r>
              <a:rPr lang="en-GB" dirty="0">
                <a:solidFill>
                  <a:schemeClr val="accent1"/>
                </a:solidFill>
              </a:rPr>
              <a:t>Puberty changes like body hair and periods (adolescence)</a:t>
            </a:r>
            <a:r>
              <a:rPr lang="en-US" dirty="0">
                <a:solidFill>
                  <a:schemeClr val="accent1"/>
                </a:solidFill>
              </a:rPr>
              <a:t>​</a:t>
            </a:r>
          </a:p>
          <a:p>
            <a:pPr fontAlgn="base"/>
            <a:r>
              <a:rPr lang="en-GB" dirty="0">
                <a:solidFill>
                  <a:schemeClr val="accent1"/>
                </a:solidFill>
              </a:rPr>
              <a:t>Greying hair (adulthood)</a:t>
            </a:r>
            <a:r>
              <a:rPr lang="en-US" dirty="0">
                <a:solidFill>
                  <a:schemeClr val="accent1"/>
                </a:solidFill>
              </a:rPr>
              <a:t>​</a:t>
            </a:r>
          </a:p>
          <a:p>
            <a:pPr fontAlgn="base"/>
            <a:r>
              <a:rPr lang="en-GB" dirty="0">
                <a:solidFill>
                  <a:schemeClr val="accent1"/>
                </a:solidFill>
              </a:rPr>
              <a:t>Slower movement or memory changes (old age)</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1600466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3159-D1EB-8A9C-D78B-410E550B9872}"/>
              </a:ext>
            </a:extLst>
          </p:cNvPr>
          <p:cNvSpPr>
            <a:spLocks noGrp="1"/>
          </p:cNvSpPr>
          <p:nvPr>
            <p:ph type="title"/>
          </p:nvPr>
        </p:nvSpPr>
        <p:spPr/>
        <p:txBody>
          <a:bodyPr vert="horz" lIns="91440" tIns="45720" rIns="91440" bIns="45720" rtlCol="0" anchor="b">
            <a:normAutofit fontScale="90000"/>
          </a:bodyPr>
          <a:lstStyle/>
          <a:p>
            <a:br>
              <a:rPr lang="en-US" sz="6600" b="1" u="sng" dirty="0">
                <a:solidFill>
                  <a:schemeClr val="tx2">
                    <a:lumMod val="75000"/>
                    <a:lumOff val="25000"/>
                  </a:schemeClr>
                </a:solidFill>
              </a:rPr>
            </a:br>
            <a:r>
              <a:rPr lang="en-US" sz="6600" b="1" u="sng" dirty="0">
                <a:solidFill>
                  <a:schemeClr val="tx2">
                    <a:lumMod val="75000"/>
                    <a:lumOff val="25000"/>
                  </a:schemeClr>
                </a:solidFill>
              </a:rPr>
              <a:t>Science</a:t>
            </a:r>
            <a:r>
              <a:rPr lang="en-US" sz="6600" b="1" u="sng" kern="1200" dirty="0">
                <a:solidFill>
                  <a:schemeClr val="tx2">
                    <a:lumMod val="75000"/>
                    <a:lumOff val="25000"/>
                  </a:schemeClr>
                </a:solidFill>
                <a:latin typeface="+mj-lt"/>
                <a:ea typeface="+mj-ea"/>
                <a:cs typeface="+mj-cs"/>
              </a:rPr>
              <a:t> in our EYFS</a:t>
            </a:r>
          </a:p>
        </p:txBody>
      </p:sp>
      <p:sp>
        <p:nvSpPr>
          <p:cNvPr id="4" name="Rectangle 1">
            <a:extLst>
              <a:ext uri="{FF2B5EF4-FFF2-40B4-BE49-F238E27FC236}">
                <a16:creationId xmlns:a16="http://schemas.microsoft.com/office/drawing/2014/main" id="{C6EC242A-81D5-3580-99CB-29FE110BC2AA}"/>
              </a:ext>
            </a:extLst>
          </p:cNvPr>
          <p:cNvSpPr>
            <a:spLocks noGrp="1" noChangeArrowheads="1"/>
          </p:cNvSpPr>
          <p:nvPr>
            <p:ph idx="1"/>
          </p:nvPr>
        </p:nvSpPr>
        <p:spPr bwMode="auto">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indent="0">
              <a:buNone/>
            </a:pPr>
            <a:r>
              <a:rPr lang="en-GB" sz="2400" dirty="0">
                <a:solidFill>
                  <a:schemeClr val="accent1"/>
                </a:solidFill>
              </a:rPr>
              <a:t>In EYFS, our science teaching focuses on nurturing young children's natural curiosity about the world around them. While "science" is not a standalone subject in the EYFS framework, it is embedded within the </a:t>
            </a:r>
            <a:r>
              <a:rPr lang="en-GB" sz="2400" b="1" dirty="0">
                <a:solidFill>
                  <a:schemeClr val="accent1"/>
                </a:solidFill>
              </a:rPr>
              <a:t>Understanding the World</a:t>
            </a:r>
            <a:r>
              <a:rPr lang="en-GB" sz="2400" dirty="0">
                <a:solidFill>
                  <a:schemeClr val="accent1"/>
                </a:solidFill>
              </a:rPr>
              <a:t> area of learning.</a:t>
            </a:r>
            <a:endParaRPr kumimoji="0" lang="en-US" altLang="en-US" sz="2400" b="0" i="0" u="none" strike="noStrike" kern="1200" cap="none" normalizeH="0" baseline="0" dirty="0">
              <a:ln>
                <a:noFill/>
              </a:ln>
              <a:solidFill>
                <a:schemeClr val="accent1"/>
              </a:solidFill>
              <a:effectLst/>
              <a:latin typeface="+mn-lt"/>
              <a:ea typeface="+mn-ea"/>
              <a:cs typeface="+mn-cs"/>
            </a:endParaRPr>
          </a:p>
        </p:txBody>
      </p:sp>
      <p:sp>
        <p:nvSpPr>
          <p:cNvPr id="5" name="TextBox 4">
            <a:extLst>
              <a:ext uri="{FF2B5EF4-FFF2-40B4-BE49-F238E27FC236}">
                <a16:creationId xmlns:a16="http://schemas.microsoft.com/office/drawing/2014/main" id="{83FDA3FC-FD2D-6275-FBB2-0A30E4235381}"/>
              </a:ext>
            </a:extLst>
          </p:cNvPr>
          <p:cNvSpPr txBox="1"/>
          <p:nvPr/>
        </p:nvSpPr>
        <p:spPr>
          <a:xfrm>
            <a:off x="1752600" y="2967335"/>
            <a:ext cx="8839200" cy="707886"/>
          </a:xfrm>
          <a:prstGeom prst="rect">
            <a:avLst/>
          </a:prstGeom>
          <a:noFill/>
        </p:spPr>
        <p:txBody>
          <a:bodyPr wrap="square">
            <a:spAutoFit/>
          </a:bodyPr>
          <a:lstStyle/>
          <a:p>
            <a:endParaRPr lang="en-GB" sz="4000" dirty="0">
              <a:solidFill>
                <a:schemeClr val="accent1"/>
              </a:solidFill>
            </a:endParaRPr>
          </a:p>
        </p:txBody>
      </p:sp>
    </p:spTree>
    <p:extLst>
      <p:ext uri="{BB962C8B-B14F-4D97-AF65-F5344CB8AC3E}">
        <p14:creationId xmlns:p14="http://schemas.microsoft.com/office/powerpoint/2010/main" val="345818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ED24EC-6E8B-8580-D8A7-55066223C7A4}"/>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100" kern="1200" dirty="0">
                <a:solidFill>
                  <a:schemeClr val="accent1"/>
                </a:solidFill>
                <a:latin typeface="+mj-lt"/>
                <a:ea typeface="+mj-ea"/>
                <a:cs typeface="+mj-cs"/>
              </a:rPr>
              <a:t>EYFS Big Questions 2025-26</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2B84A997-6336-7A9B-299E-98ED75166417}"/>
              </a:ext>
            </a:extLst>
          </p:cNvPr>
          <p:cNvPicPr>
            <a:picLocks noGrp="1" noChangeAspect="1"/>
          </p:cNvPicPr>
          <p:nvPr>
            <p:ph idx="1"/>
          </p:nvPr>
        </p:nvPicPr>
        <p:blipFill>
          <a:blip r:embed="rId3"/>
          <a:stretch>
            <a:fillRect/>
          </a:stretch>
        </p:blipFill>
        <p:spPr>
          <a:xfrm>
            <a:off x="6013689" y="640080"/>
            <a:ext cx="4495830" cy="5550408"/>
          </a:xfrm>
          <a:prstGeom prst="rect">
            <a:avLst/>
          </a:prstGeom>
        </p:spPr>
      </p:pic>
    </p:spTree>
    <p:extLst>
      <p:ext uri="{BB962C8B-B14F-4D97-AF65-F5344CB8AC3E}">
        <p14:creationId xmlns:p14="http://schemas.microsoft.com/office/powerpoint/2010/main" val="1916451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73B25-693F-8495-F008-F332BCEFB327}"/>
              </a:ext>
            </a:extLst>
          </p:cNvPr>
          <p:cNvSpPr>
            <a:spLocks noGrp="1"/>
          </p:cNvSpPr>
          <p:nvPr>
            <p:ph type="title"/>
          </p:nvPr>
        </p:nvSpPr>
        <p:spPr/>
        <p:txBody>
          <a:bodyPr/>
          <a:lstStyle/>
          <a:p>
            <a:r>
              <a:rPr lang="en-GB" u="sng" dirty="0">
                <a:solidFill>
                  <a:schemeClr val="accent1"/>
                </a:solidFill>
              </a:rPr>
              <a:t>What Does Science Look Like in our EYFS?</a:t>
            </a:r>
            <a:endParaRPr lang="en-GB" b="1" u="sng" dirty="0">
              <a:solidFill>
                <a:schemeClr val="accent1"/>
              </a:solidFill>
            </a:endParaRPr>
          </a:p>
        </p:txBody>
      </p:sp>
      <p:sp>
        <p:nvSpPr>
          <p:cNvPr id="3" name="Content Placeholder 2">
            <a:extLst>
              <a:ext uri="{FF2B5EF4-FFF2-40B4-BE49-F238E27FC236}">
                <a16:creationId xmlns:a16="http://schemas.microsoft.com/office/drawing/2014/main" id="{9E64594E-DD36-355D-42BF-AC6972DBF7F2}"/>
              </a:ext>
            </a:extLst>
          </p:cNvPr>
          <p:cNvSpPr>
            <a:spLocks noGrp="1"/>
          </p:cNvSpPr>
          <p:nvPr>
            <p:ph idx="1"/>
          </p:nvPr>
        </p:nvSpPr>
        <p:spPr>
          <a:xfrm>
            <a:off x="838200" y="1690688"/>
            <a:ext cx="10515600" cy="5167312"/>
          </a:xfrm>
        </p:spPr>
        <p:txBody>
          <a:bodyPr>
            <a:normAutofit/>
          </a:bodyPr>
          <a:lstStyle/>
          <a:p>
            <a:pPr marL="0" indent="0">
              <a:buNone/>
            </a:pPr>
            <a:r>
              <a:rPr lang="en-GB" sz="2400" dirty="0">
                <a:solidFill>
                  <a:schemeClr val="accent1"/>
                </a:solidFill>
              </a:rPr>
              <a:t>Science in the EYFS is all about </a:t>
            </a:r>
            <a:r>
              <a:rPr lang="en-GB" sz="2400" b="1" dirty="0">
                <a:solidFill>
                  <a:schemeClr val="accent1"/>
                </a:solidFill>
              </a:rPr>
              <a:t>exploration, observation, questioning, and discovery</a:t>
            </a:r>
            <a:r>
              <a:rPr lang="en-GB" sz="2400" dirty="0">
                <a:solidFill>
                  <a:schemeClr val="accent1"/>
                </a:solidFill>
              </a:rPr>
              <a:t> through play and first-hand experiences. It lays the foundation for scientific thinking by encouraging children to:</a:t>
            </a:r>
          </a:p>
          <a:p>
            <a:r>
              <a:rPr lang="en-GB" sz="2400" dirty="0">
                <a:solidFill>
                  <a:schemeClr val="accent1"/>
                </a:solidFill>
              </a:rPr>
              <a:t>Explore natural phenomena (e.g. weather, seasons, plants, animals).</a:t>
            </a:r>
          </a:p>
          <a:p>
            <a:r>
              <a:rPr lang="en-GB" sz="2400" dirty="0">
                <a:solidFill>
                  <a:schemeClr val="accent1"/>
                </a:solidFill>
              </a:rPr>
              <a:t>Ask questions about how things work.</a:t>
            </a:r>
          </a:p>
          <a:p>
            <a:r>
              <a:rPr lang="en-GB" sz="2400" dirty="0">
                <a:solidFill>
                  <a:schemeClr val="accent1"/>
                </a:solidFill>
              </a:rPr>
              <a:t>Observe changes (e.g. melting ice, growing seeds).</a:t>
            </a:r>
          </a:p>
          <a:p>
            <a:r>
              <a:rPr lang="en-GB" sz="2400" dirty="0">
                <a:solidFill>
                  <a:schemeClr val="accent1"/>
                </a:solidFill>
              </a:rPr>
              <a:t>Make predictions and test ideas in a simple way.</a:t>
            </a:r>
          </a:p>
          <a:p>
            <a:r>
              <a:rPr lang="en-GB" sz="2400" dirty="0">
                <a:solidFill>
                  <a:schemeClr val="accent1"/>
                </a:solidFill>
              </a:rPr>
              <a:t>Use tools and equipment (e.g. magnifying glasses, measuring jugs).</a:t>
            </a:r>
          </a:p>
          <a:p>
            <a:r>
              <a:rPr lang="en-GB" sz="2400" dirty="0">
                <a:solidFill>
                  <a:schemeClr val="accent1"/>
                </a:solidFill>
              </a:rPr>
              <a:t>Develop language to talk about what they see and do.</a:t>
            </a:r>
          </a:p>
          <a:p>
            <a:endParaRPr lang="en-GB" sz="2200" dirty="0"/>
          </a:p>
          <a:p>
            <a:pPr marL="0" lvl="0" indent="0" eaLnBrk="0" fontAlgn="base" hangingPunct="0">
              <a:lnSpc>
                <a:spcPct val="100000"/>
              </a:lnSpc>
              <a:spcBef>
                <a:spcPct val="0"/>
              </a:spcBef>
              <a:spcAft>
                <a:spcPct val="0"/>
              </a:spcAft>
              <a:buNone/>
            </a:pPr>
            <a:endParaRPr lang="en-US" altLang="en-US" dirty="0">
              <a:solidFill>
                <a:schemeClr val="tx2">
                  <a:lumMod val="75000"/>
                  <a:lumOff val="25000"/>
                </a:schemeClr>
              </a:solidFill>
              <a:latin typeface="Aptos" panose="020B0004020202020204" pitchFamily="34" charset="0"/>
            </a:endParaRPr>
          </a:p>
        </p:txBody>
      </p:sp>
    </p:spTree>
    <p:extLst>
      <p:ext uri="{BB962C8B-B14F-4D97-AF65-F5344CB8AC3E}">
        <p14:creationId xmlns:p14="http://schemas.microsoft.com/office/powerpoint/2010/main" val="3642546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D957B-514F-69E5-9AF8-C028318BB3D3}"/>
              </a:ext>
            </a:extLst>
          </p:cNvPr>
          <p:cNvSpPr>
            <a:spLocks noGrp="1"/>
          </p:cNvSpPr>
          <p:nvPr>
            <p:ph type="title"/>
          </p:nvPr>
        </p:nvSpPr>
        <p:spPr/>
        <p:txBody>
          <a:bodyPr/>
          <a:lstStyle/>
          <a:p>
            <a:r>
              <a:rPr lang="en-GB" u="sng" dirty="0">
                <a:solidFill>
                  <a:schemeClr val="accent1"/>
                </a:solidFill>
              </a:rPr>
              <a:t>Key Scientific concepts in EYFS</a:t>
            </a:r>
          </a:p>
        </p:txBody>
      </p:sp>
      <p:sp>
        <p:nvSpPr>
          <p:cNvPr id="3" name="Content Placeholder 2">
            <a:extLst>
              <a:ext uri="{FF2B5EF4-FFF2-40B4-BE49-F238E27FC236}">
                <a16:creationId xmlns:a16="http://schemas.microsoft.com/office/drawing/2014/main" id="{BC6B464C-E256-5340-13E6-9A978F42700D}"/>
              </a:ext>
            </a:extLst>
          </p:cNvPr>
          <p:cNvSpPr>
            <a:spLocks noGrp="1"/>
          </p:cNvSpPr>
          <p:nvPr>
            <p:ph idx="1"/>
          </p:nvPr>
        </p:nvSpPr>
        <p:spPr/>
        <p:txBody>
          <a:bodyPr>
            <a:normAutofit fontScale="77500" lnSpcReduction="20000"/>
          </a:bodyPr>
          <a:lstStyle/>
          <a:p>
            <a:pPr marL="0" indent="0">
              <a:buNone/>
            </a:pPr>
            <a:r>
              <a:rPr lang="en-GB" dirty="0">
                <a:solidFill>
                  <a:schemeClr val="accent1"/>
                </a:solidFill>
              </a:rPr>
              <a:t>Under </a:t>
            </a:r>
            <a:r>
              <a:rPr lang="en-GB" b="1" dirty="0">
                <a:solidFill>
                  <a:schemeClr val="accent1"/>
                </a:solidFill>
              </a:rPr>
              <a:t>Understanding the World</a:t>
            </a:r>
            <a:r>
              <a:rPr lang="en-GB" dirty="0">
                <a:solidFill>
                  <a:schemeClr val="accent1"/>
                </a:solidFill>
              </a:rPr>
              <a:t>, children learn about:</a:t>
            </a:r>
          </a:p>
          <a:p>
            <a:pPr marL="0" indent="0">
              <a:buNone/>
            </a:pPr>
            <a:r>
              <a:rPr lang="en-GB" b="1" dirty="0">
                <a:solidFill>
                  <a:schemeClr val="accent1"/>
                </a:solidFill>
              </a:rPr>
              <a:t>The Natural World</a:t>
            </a:r>
          </a:p>
          <a:p>
            <a:r>
              <a:rPr lang="en-GB" dirty="0">
                <a:solidFill>
                  <a:schemeClr val="accent1"/>
                </a:solidFill>
              </a:rPr>
              <a:t>Naming and observing plants and animals.</a:t>
            </a:r>
          </a:p>
          <a:p>
            <a:r>
              <a:rPr lang="en-GB" dirty="0">
                <a:solidFill>
                  <a:schemeClr val="accent1"/>
                </a:solidFill>
              </a:rPr>
              <a:t>Understanding growth, decay, and changes over time.</a:t>
            </a:r>
          </a:p>
          <a:p>
            <a:r>
              <a:rPr lang="en-GB" dirty="0">
                <a:solidFill>
                  <a:schemeClr val="accent1"/>
                </a:solidFill>
              </a:rPr>
              <a:t>Talking about the weather and seasons.</a:t>
            </a:r>
          </a:p>
          <a:p>
            <a:r>
              <a:rPr lang="en-GB" dirty="0">
                <a:solidFill>
                  <a:schemeClr val="accent1"/>
                </a:solidFill>
              </a:rPr>
              <a:t>Exploring materials and their properties (e.g. soft, hard, melting, floating).</a:t>
            </a:r>
          </a:p>
          <a:p>
            <a:pPr marL="0" indent="0">
              <a:buNone/>
            </a:pPr>
            <a:r>
              <a:rPr lang="en-GB" b="1" dirty="0">
                <a:solidFill>
                  <a:schemeClr val="accent1"/>
                </a:solidFill>
              </a:rPr>
              <a:t>People, Culture and Communities</a:t>
            </a:r>
          </a:p>
          <a:p>
            <a:r>
              <a:rPr lang="en-GB" dirty="0">
                <a:solidFill>
                  <a:schemeClr val="accent1"/>
                </a:solidFill>
              </a:rPr>
              <a:t>Learning about the roles of people in the community (e.g. doctors, farmers, scientists).</a:t>
            </a:r>
          </a:p>
          <a:p>
            <a:r>
              <a:rPr lang="en-GB" dirty="0">
                <a:solidFill>
                  <a:schemeClr val="accent1"/>
                </a:solidFill>
              </a:rPr>
              <a:t>Comparing environments (e.g. polar regions vs. jungles).</a:t>
            </a:r>
          </a:p>
          <a:p>
            <a:pPr marL="0" indent="0">
              <a:buNone/>
            </a:pPr>
            <a:r>
              <a:rPr lang="en-GB" b="1" dirty="0">
                <a:solidFill>
                  <a:schemeClr val="accent1"/>
                </a:solidFill>
              </a:rPr>
              <a:t>Past and Present</a:t>
            </a:r>
          </a:p>
          <a:p>
            <a:r>
              <a:rPr lang="en-GB" dirty="0">
                <a:solidFill>
                  <a:schemeClr val="accent1"/>
                </a:solidFill>
              </a:rPr>
              <a:t>Talking about changes over time (e.g. baby to adult, old and new technology).</a:t>
            </a:r>
          </a:p>
          <a:p>
            <a:endParaRPr lang="en-GB" dirty="0">
              <a:solidFill>
                <a:schemeClr val="accent1"/>
              </a:solidFill>
            </a:endParaRPr>
          </a:p>
          <a:p>
            <a:endParaRPr lang="en-GB" dirty="0"/>
          </a:p>
        </p:txBody>
      </p:sp>
    </p:spTree>
    <p:extLst>
      <p:ext uri="{BB962C8B-B14F-4D97-AF65-F5344CB8AC3E}">
        <p14:creationId xmlns:p14="http://schemas.microsoft.com/office/powerpoint/2010/main" val="2156403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C57EE3-173B-720C-06E5-DD5A4D3DE927}"/>
              </a:ext>
            </a:extLst>
          </p:cNvPr>
          <p:cNvSpPr>
            <a:spLocks noGrp="1"/>
          </p:cNvSpPr>
          <p:nvPr>
            <p:ph idx="4294967295"/>
          </p:nvPr>
        </p:nvSpPr>
        <p:spPr>
          <a:xfrm>
            <a:off x="200024" y="85725"/>
            <a:ext cx="11677651" cy="6091238"/>
          </a:xfrm>
        </p:spPr>
        <p:txBody>
          <a:bodyPr>
            <a:normAutofit/>
          </a:bodyPr>
          <a:lstStyle/>
          <a:p>
            <a:pPr marL="0" indent="0">
              <a:buNone/>
            </a:pPr>
            <a:r>
              <a:rPr lang="en-GB" sz="4300" b="1" u="sng" dirty="0">
                <a:solidFill>
                  <a:schemeClr val="tx2">
                    <a:lumMod val="75000"/>
                    <a:lumOff val="25000"/>
                  </a:schemeClr>
                </a:solidFill>
              </a:rPr>
              <a:t>Science in Key Stage 1</a:t>
            </a:r>
          </a:p>
          <a:p>
            <a:pPr marL="0" indent="0">
              <a:buNone/>
            </a:pPr>
            <a:endParaRPr lang="en-GB" sz="4300" dirty="0">
              <a:solidFill>
                <a:schemeClr val="tx2">
                  <a:lumMod val="75000"/>
                  <a:lumOff val="25000"/>
                </a:schemeClr>
              </a:solidFill>
            </a:endParaRPr>
          </a:p>
          <a:p>
            <a:pPr marL="0" indent="0">
              <a:buNone/>
            </a:pPr>
            <a:r>
              <a:rPr lang="en-GB" dirty="0">
                <a:solidFill>
                  <a:schemeClr val="accent1"/>
                </a:solidFill>
              </a:rPr>
              <a:t>At Castle </a:t>
            </a:r>
            <a:r>
              <a:rPr lang="en-GB" dirty="0" err="1">
                <a:solidFill>
                  <a:schemeClr val="accent1"/>
                </a:solidFill>
              </a:rPr>
              <a:t>Carrock</a:t>
            </a:r>
            <a:r>
              <a:rPr lang="en-GB" dirty="0">
                <a:solidFill>
                  <a:schemeClr val="accent1"/>
                </a:solidFill>
              </a:rPr>
              <a:t>, we want to encompass the aim of the Science National Curriculum and:</a:t>
            </a:r>
          </a:p>
          <a:p>
            <a:pPr marL="0" indent="0">
              <a:buNone/>
            </a:pPr>
            <a:r>
              <a:rPr lang="en-GB" i="1" dirty="0">
                <a:solidFill>
                  <a:schemeClr val="accent1"/>
                </a:solidFill>
              </a:rPr>
              <a:t>"develop a sense of excitement and curiosity about natural phenomena"</a:t>
            </a:r>
            <a:br>
              <a:rPr lang="en-GB" dirty="0">
                <a:solidFill>
                  <a:schemeClr val="accent1"/>
                </a:solidFill>
              </a:rPr>
            </a:br>
            <a:r>
              <a:rPr lang="en-GB" dirty="0">
                <a:solidFill>
                  <a:schemeClr val="accent1"/>
                </a:solidFill>
              </a:rPr>
              <a:t>and to encourage children to:</a:t>
            </a:r>
          </a:p>
          <a:p>
            <a:r>
              <a:rPr lang="en-GB" dirty="0">
                <a:solidFill>
                  <a:schemeClr val="accent1"/>
                </a:solidFill>
              </a:rPr>
              <a:t>Understand the world through biology, chemistry, and physics.</a:t>
            </a:r>
          </a:p>
          <a:p>
            <a:r>
              <a:rPr lang="en-GB" dirty="0">
                <a:solidFill>
                  <a:schemeClr val="accent1"/>
                </a:solidFill>
              </a:rPr>
              <a:t>Learn to work scientifically through observation, experimentation, and analysis.</a:t>
            </a:r>
          </a:p>
          <a:p>
            <a:r>
              <a:rPr lang="en-GB" dirty="0">
                <a:solidFill>
                  <a:schemeClr val="accent1"/>
                </a:solidFill>
              </a:rPr>
              <a:t>Ask questions and develop rational explanations.</a:t>
            </a:r>
          </a:p>
          <a:p>
            <a:r>
              <a:rPr lang="en-GB" dirty="0">
                <a:solidFill>
                  <a:schemeClr val="accent1"/>
                </a:solidFill>
              </a:rPr>
              <a:t>Use scientific language and concepts appropriately.</a:t>
            </a:r>
          </a:p>
          <a:p>
            <a:pPr marL="0" indent="0">
              <a:buNone/>
            </a:pPr>
            <a:endParaRPr lang="en-GB" sz="4300" dirty="0">
              <a:solidFill>
                <a:schemeClr val="accent1"/>
              </a:solidFill>
            </a:endParaRPr>
          </a:p>
          <a:p>
            <a:pPr marL="0" indent="0">
              <a:buNone/>
            </a:pPr>
            <a:endParaRPr lang="en-GB" dirty="0"/>
          </a:p>
        </p:txBody>
      </p:sp>
      <p:sp>
        <p:nvSpPr>
          <p:cNvPr id="4" name="Rectangle 2">
            <a:extLst>
              <a:ext uri="{FF2B5EF4-FFF2-40B4-BE49-F238E27FC236}">
                <a16:creationId xmlns:a16="http://schemas.microsoft.com/office/drawing/2014/main" id="{5610DFED-D8DF-AA46-0B7D-EF76EED561AA}"/>
              </a:ext>
            </a:extLst>
          </p:cNvPr>
          <p:cNvSpPr>
            <a:spLocks noChangeArrowheads="1"/>
          </p:cNvSpPr>
          <p:nvPr/>
        </p:nvSpPr>
        <p:spPr bwMode="auto">
          <a:xfrm>
            <a:off x="0" y="-1015659"/>
            <a:ext cx="264816"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2058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30687-3EB3-36E6-DD78-9A7EEBCAA373}"/>
              </a:ext>
            </a:extLst>
          </p:cNvPr>
          <p:cNvSpPr>
            <a:spLocks noGrp="1"/>
          </p:cNvSpPr>
          <p:nvPr>
            <p:ph type="title"/>
          </p:nvPr>
        </p:nvSpPr>
        <p:spPr/>
        <p:txBody>
          <a:bodyPr/>
          <a:lstStyle/>
          <a:p>
            <a:r>
              <a:rPr lang="en-GB" u="sng" dirty="0">
                <a:solidFill>
                  <a:schemeClr val="accent1"/>
                </a:solidFill>
              </a:rPr>
              <a:t>Our Key Stage 1 Science Curriculum </a:t>
            </a:r>
          </a:p>
        </p:txBody>
      </p:sp>
      <p:sp>
        <p:nvSpPr>
          <p:cNvPr id="3" name="Content Placeholder 2">
            <a:extLst>
              <a:ext uri="{FF2B5EF4-FFF2-40B4-BE49-F238E27FC236}">
                <a16:creationId xmlns:a16="http://schemas.microsoft.com/office/drawing/2014/main" id="{7E3C56DD-564E-89EE-2F82-83E528874FF6}"/>
              </a:ext>
            </a:extLst>
          </p:cNvPr>
          <p:cNvSpPr>
            <a:spLocks noGrp="1"/>
          </p:cNvSpPr>
          <p:nvPr>
            <p:ph idx="1"/>
          </p:nvPr>
        </p:nvSpPr>
        <p:spPr/>
        <p:txBody>
          <a:bodyPr>
            <a:normAutofit fontScale="70000" lnSpcReduction="20000"/>
          </a:bodyPr>
          <a:lstStyle/>
          <a:p>
            <a:pPr marL="0" indent="0">
              <a:buNone/>
            </a:pPr>
            <a:r>
              <a:rPr lang="en-GB" dirty="0">
                <a:solidFill>
                  <a:schemeClr val="accent1"/>
                </a:solidFill>
              </a:rPr>
              <a:t>Our curriculum aims for all pupils to:</a:t>
            </a:r>
          </a:p>
          <a:p>
            <a:r>
              <a:rPr lang="en-GB" b="1" dirty="0">
                <a:solidFill>
                  <a:schemeClr val="accent1"/>
                </a:solidFill>
              </a:rPr>
              <a:t>Develop scientific knowledge and conceptual understanding</a:t>
            </a:r>
            <a:r>
              <a:rPr lang="en-GB" dirty="0">
                <a:solidFill>
                  <a:schemeClr val="accent1"/>
                </a:solidFill>
              </a:rPr>
              <a:t>.</a:t>
            </a:r>
          </a:p>
          <a:p>
            <a:r>
              <a:rPr lang="en-GB" b="1" dirty="0">
                <a:solidFill>
                  <a:schemeClr val="accent1"/>
                </a:solidFill>
              </a:rPr>
              <a:t>Understand the nature, processes, and methods of science</a:t>
            </a:r>
            <a:r>
              <a:rPr lang="en-GB" dirty="0">
                <a:solidFill>
                  <a:schemeClr val="accent1"/>
                </a:solidFill>
              </a:rPr>
              <a:t> through different types of enquiries.</a:t>
            </a:r>
          </a:p>
          <a:p>
            <a:r>
              <a:rPr lang="en-GB" b="1" dirty="0">
                <a:solidFill>
                  <a:schemeClr val="accent1"/>
                </a:solidFill>
              </a:rPr>
              <a:t>Be equipped with scientific skills to understand the uses and implications of science</a:t>
            </a:r>
            <a:r>
              <a:rPr lang="en-GB" dirty="0">
                <a:solidFill>
                  <a:schemeClr val="accent1"/>
                </a:solidFill>
              </a:rPr>
              <a:t>, today and for the future.</a:t>
            </a:r>
          </a:p>
          <a:p>
            <a:pPr marL="0" indent="0">
              <a:buNone/>
            </a:pPr>
            <a:r>
              <a:rPr lang="en-GB" b="1" dirty="0">
                <a:solidFill>
                  <a:schemeClr val="accent1"/>
                </a:solidFill>
              </a:rPr>
              <a:t>Working Scientifically (KS1)</a:t>
            </a:r>
          </a:p>
          <a:p>
            <a:pPr marL="0" indent="0">
              <a:buNone/>
            </a:pPr>
            <a:r>
              <a:rPr lang="en-GB" dirty="0">
                <a:solidFill>
                  <a:schemeClr val="accent1"/>
                </a:solidFill>
              </a:rPr>
              <a:t>This is </a:t>
            </a:r>
            <a:r>
              <a:rPr lang="en-GB" b="1" dirty="0">
                <a:solidFill>
                  <a:schemeClr val="accent1"/>
                </a:solidFill>
              </a:rPr>
              <a:t>not taught as a separate strand</a:t>
            </a:r>
            <a:r>
              <a:rPr lang="en-GB" dirty="0">
                <a:solidFill>
                  <a:schemeClr val="accent1"/>
                </a:solidFill>
              </a:rPr>
              <a:t>, but embedded throughout all our topics. Pupils should learn to:</a:t>
            </a:r>
          </a:p>
          <a:p>
            <a:r>
              <a:rPr lang="en-GB" dirty="0">
                <a:solidFill>
                  <a:schemeClr val="accent1"/>
                </a:solidFill>
              </a:rPr>
              <a:t>Ask simple questions and recognise they can be answered in different ways.</a:t>
            </a:r>
          </a:p>
          <a:p>
            <a:r>
              <a:rPr lang="en-GB" dirty="0">
                <a:solidFill>
                  <a:schemeClr val="accent1"/>
                </a:solidFill>
              </a:rPr>
              <a:t>Observe closely using simple equipment.</a:t>
            </a:r>
          </a:p>
          <a:p>
            <a:r>
              <a:rPr lang="en-GB" dirty="0">
                <a:solidFill>
                  <a:schemeClr val="accent1"/>
                </a:solidFill>
              </a:rPr>
              <a:t>Perform simple tests.</a:t>
            </a:r>
          </a:p>
          <a:p>
            <a:r>
              <a:rPr lang="en-GB" dirty="0">
                <a:solidFill>
                  <a:schemeClr val="accent1"/>
                </a:solidFill>
              </a:rPr>
              <a:t>Identify and classify.</a:t>
            </a:r>
          </a:p>
          <a:p>
            <a:r>
              <a:rPr lang="en-GB" dirty="0">
                <a:solidFill>
                  <a:schemeClr val="accent1"/>
                </a:solidFill>
              </a:rPr>
              <a:t>Use observations and ideas to suggest answers to questions.</a:t>
            </a:r>
          </a:p>
          <a:p>
            <a:endParaRPr lang="en-GB" dirty="0"/>
          </a:p>
          <a:p>
            <a:endParaRPr lang="en-GB" dirty="0"/>
          </a:p>
        </p:txBody>
      </p:sp>
    </p:spTree>
    <p:extLst>
      <p:ext uri="{BB962C8B-B14F-4D97-AF65-F5344CB8AC3E}">
        <p14:creationId xmlns:p14="http://schemas.microsoft.com/office/powerpoint/2010/main" val="1909118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3C00B-1BF6-8353-98BB-B86A9B056D51}"/>
              </a:ext>
            </a:extLst>
          </p:cNvPr>
          <p:cNvSpPr>
            <a:spLocks noGrp="1"/>
          </p:cNvSpPr>
          <p:nvPr>
            <p:ph type="title"/>
          </p:nvPr>
        </p:nvSpPr>
        <p:spPr/>
        <p:txBody>
          <a:bodyPr>
            <a:normAutofit fontScale="90000"/>
          </a:bodyPr>
          <a:lstStyle/>
          <a:p>
            <a:r>
              <a:rPr lang="en-GB" u="sng" dirty="0">
                <a:solidFill>
                  <a:schemeClr val="accent1"/>
                </a:solidFill>
              </a:rPr>
              <a:t>Science Key Stage 1 ( Years 1 and 2)</a:t>
            </a:r>
            <a:br>
              <a:rPr lang="en-GB" u="sng" dirty="0">
                <a:solidFill>
                  <a:schemeClr val="accent1"/>
                </a:solidFill>
              </a:rPr>
            </a:br>
            <a:r>
              <a:rPr lang="en-GB" u="sng" dirty="0">
                <a:solidFill>
                  <a:schemeClr val="accent1"/>
                </a:solidFill>
              </a:rPr>
              <a:t>Living Things- Habitats</a:t>
            </a:r>
            <a:br>
              <a:rPr lang="en-GB" u="sng" dirty="0">
                <a:solidFill>
                  <a:schemeClr val="accent1"/>
                </a:solidFill>
              </a:rPr>
            </a:br>
            <a:r>
              <a:rPr lang="en-GB" u="sng" dirty="0">
                <a:solidFill>
                  <a:schemeClr val="accent1"/>
                </a:solidFill>
              </a:rPr>
              <a:t>Autumn 1- 2025-26</a:t>
            </a:r>
          </a:p>
        </p:txBody>
      </p:sp>
      <p:sp>
        <p:nvSpPr>
          <p:cNvPr id="11" name="Content Placeholder 10">
            <a:extLst>
              <a:ext uri="{FF2B5EF4-FFF2-40B4-BE49-F238E27FC236}">
                <a16:creationId xmlns:a16="http://schemas.microsoft.com/office/drawing/2014/main" id="{53D5546A-3820-B9D5-AA4C-2191A5A5D9DA}"/>
              </a:ext>
            </a:extLst>
          </p:cNvPr>
          <p:cNvSpPr>
            <a:spLocks noGrp="1"/>
          </p:cNvSpPr>
          <p:nvPr>
            <p:ph idx="1"/>
          </p:nvPr>
        </p:nvSpPr>
        <p:spPr/>
        <p:txBody>
          <a:bodyPr>
            <a:normAutofit fontScale="92500"/>
          </a:bodyPr>
          <a:lstStyle/>
          <a:p>
            <a:pPr marL="0" indent="0">
              <a:buNone/>
            </a:pPr>
            <a:r>
              <a:rPr lang="en-GB" b="1" u="sng" dirty="0">
                <a:solidFill>
                  <a:schemeClr val="accent1"/>
                </a:solidFill>
              </a:rPr>
              <a:t>Core Knowledge</a:t>
            </a:r>
            <a:r>
              <a:rPr lang="en-GB" dirty="0">
                <a:solidFill>
                  <a:schemeClr val="accent1"/>
                </a:solidFill>
              </a:rPr>
              <a:t>:</a:t>
            </a:r>
          </a:p>
          <a:p>
            <a:pPr fontAlgn="base"/>
            <a:r>
              <a:rPr lang="en-GB" b="1" dirty="0">
                <a:solidFill>
                  <a:schemeClr val="accent1"/>
                </a:solidFill>
              </a:rPr>
              <a:t>I know</a:t>
            </a:r>
            <a:r>
              <a:rPr lang="en-GB" dirty="0">
                <a:solidFill>
                  <a:schemeClr val="accent1"/>
                </a:solidFill>
              </a:rPr>
              <a:t> that the word </a:t>
            </a:r>
            <a:r>
              <a:rPr lang="en-GB" b="1" dirty="0">
                <a:solidFill>
                  <a:schemeClr val="accent1"/>
                </a:solidFill>
              </a:rPr>
              <a:t>excretion</a:t>
            </a:r>
            <a:r>
              <a:rPr lang="en-GB" dirty="0">
                <a:solidFill>
                  <a:schemeClr val="accent1"/>
                </a:solidFill>
              </a:rPr>
              <a:t> describes how living things get rid of waste.</a:t>
            </a:r>
            <a:r>
              <a:rPr lang="en-US" dirty="0">
                <a:solidFill>
                  <a:schemeClr val="accent1"/>
                </a:solidFill>
              </a:rPr>
              <a:t>​</a:t>
            </a:r>
          </a:p>
          <a:p>
            <a:pPr fontAlgn="base"/>
            <a:r>
              <a:rPr lang="en-GB" b="1" dirty="0">
                <a:solidFill>
                  <a:schemeClr val="accent1"/>
                </a:solidFill>
              </a:rPr>
              <a:t>I know</a:t>
            </a:r>
            <a:r>
              <a:rPr lang="en-GB" dirty="0">
                <a:solidFill>
                  <a:schemeClr val="accent1"/>
                </a:solidFill>
              </a:rPr>
              <a:t> how to identify a </a:t>
            </a:r>
            <a:r>
              <a:rPr lang="en-GB" b="1" dirty="0">
                <a:solidFill>
                  <a:schemeClr val="accent1"/>
                </a:solidFill>
              </a:rPr>
              <a:t>living thing</a:t>
            </a:r>
            <a:r>
              <a:rPr lang="en-GB" dirty="0">
                <a:solidFill>
                  <a:schemeClr val="accent1"/>
                </a:solidFill>
              </a:rPr>
              <a:t> by looking for signs like movement, growth, and response to the environment.</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woodland habitat</a:t>
            </a:r>
            <a:r>
              <a:rPr lang="en-GB" dirty="0">
                <a:solidFill>
                  <a:schemeClr val="accent1"/>
                </a:solidFill>
              </a:rPr>
              <a:t> is cool and shady with lots of trees.</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a </a:t>
            </a:r>
            <a:r>
              <a:rPr lang="en-GB" b="1" dirty="0">
                <a:solidFill>
                  <a:schemeClr val="accent1"/>
                </a:solidFill>
              </a:rPr>
              <a:t>predator</a:t>
            </a:r>
            <a:r>
              <a:rPr lang="en-GB" dirty="0">
                <a:solidFill>
                  <a:schemeClr val="accent1"/>
                </a:solidFill>
              </a:rPr>
              <a:t> is something that hunts and kills its food.</a:t>
            </a:r>
            <a:r>
              <a:rPr lang="en-US" dirty="0">
                <a:solidFill>
                  <a:schemeClr val="accent1"/>
                </a:solidFill>
              </a:rPr>
              <a:t>​</a:t>
            </a:r>
          </a:p>
          <a:p>
            <a:pPr fontAlgn="base"/>
            <a:r>
              <a:rPr lang="en-GB" b="1" dirty="0">
                <a:solidFill>
                  <a:schemeClr val="accent1"/>
                </a:solidFill>
              </a:rPr>
              <a:t>I know</a:t>
            </a:r>
            <a:r>
              <a:rPr lang="en-GB" dirty="0">
                <a:solidFill>
                  <a:schemeClr val="accent1"/>
                </a:solidFill>
              </a:rPr>
              <a:t> that in an </a:t>
            </a:r>
            <a:r>
              <a:rPr lang="en-GB" b="1" dirty="0">
                <a:solidFill>
                  <a:schemeClr val="accent1"/>
                </a:solidFill>
              </a:rPr>
              <a:t>ocean habitat</a:t>
            </a:r>
            <a:r>
              <a:rPr lang="en-GB" dirty="0">
                <a:solidFill>
                  <a:schemeClr val="accent1"/>
                </a:solidFill>
              </a:rPr>
              <a:t>, living things depend on each other—for example, small fish may clean larger fish, or animals may rely on coral reefs for shelter.</a:t>
            </a:r>
            <a:endParaRPr lang="en-US" dirty="0">
              <a:solidFill>
                <a:schemeClr val="accent1"/>
              </a:solidFill>
            </a:endParaRPr>
          </a:p>
          <a:p>
            <a:pPr marL="0" indent="0">
              <a:buNone/>
            </a:pPr>
            <a:endParaRPr lang="en-GB" dirty="0"/>
          </a:p>
        </p:txBody>
      </p:sp>
    </p:spTree>
    <p:extLst>
      <p:ext uri="{BB962C8B-B14F-4D97-AF65-F5344CB8AC3E}">
        <p14:creationId xmlns:p14="http://schemas.microsoft.com/office/powerpoint/2010/main" val="2857882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2997</TotalTime>
  <Words>3714</Words>
  <Application>Microsoft Office PowerPoint</Application>
  <PresentationFormat>Widescreen</PresentationFormat>
  <Paragraphs>261</Paragraphs>
  <Slides>28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UD Digi Kyokasho NK-R</vt:lpstr>
      <vt:lpstr>Aptos</vt:lpstr>
      <vt:lpstr>Aptos Display</vt:lpstr>
      <vt:lpstr>Arial</vt:lpstr>
      <vt:lpstr>Office Theme</vt:lpstr>
      <vt:lpstr>PowerPoint Presentation</vt:lpstr>
      <vt:lpstr>“The whole of science is nothing more than a refinement of everyday thinking” – Albert Einstein</vt:lpstr>
      <vt:lpstr> Science in our EYFS</vt:lpstr>
      <vt:lpstr>EYFS Big Questions 2025-26</vt:lpstr>
      <vt:lpstr>What Does Science Look Like in our EYFS?</vt:lpstr>
      <vt:lpstr>Key Scientific concepts in EYFS</vt:lpstr>
      <vt:lpstr>PowerPoint Presentation</vt:lpstr>
      <vt:lpstr>Our Key Stage 1 Science Curriculum </vt:lpstr>
      <vt:lpstr>Science Key Stage 1 ( Years 1 and 2) Living Things- Habitats Autumn 1- 2025-26</vt:lpstr>
      <vt:lpstr>Science Key Stage 1 (Years 1 and 2) Living Things- Microhabitats Autumn Term 2 2025-26</vt:lpstr>
      <vt:lpstr>Science Key Stage 1 (Years 1 and 2) Materials- Use of Everyday Materials Spring Term 1 2025-26</vt:lpstr>
      <vt:lpstr>Science Key Stage 1 (Years 1 and 2) Animals Life Cycle and Health Spring Term 2 2025-26</vt:lpstr>
      <vt:lpstr>Science Key Stage 1 (Years 1 and 2) Plants- Plant growth Summer Term 1 2025-26</vt:lpstr>
      <vt:lpstr>Science Key Stage 1 (Years 1 and 2) Making Connections- Plant based Materials Summer Term 2 2025-26</vt:lpstr>
      <vt:lpstr>PowerPoint Presentation</vt:lpstr>
      <vt:lpstr>By the end of Key Stage 2, pupils should be able to:</vt:lpstr>
      <vt:lpstr>Science Lower Key Stage 2 (Years 3 and 4) Animals- Digestion and Food Autumn Term 1 2025-26</vt:lpstr>
      <vt:lpstr>Science Lower Key Stage 2 (Years 3 and 4) Energy- Electricity and Circuits Autumn Term 2 2025-26</vt:lpstr>
      <vt:lpstr>Science Lower Key Stage 2 (Years 3 and 4) Materials- States of Matter Spring Term 1 2025-26</vt:lpstr>
      <vt:lpstr>Science Lower Key Stage 2 (Years 3 and 4) Energy- Sound and Vibrations Spring Term 2 2025-26</vt:lpstr>
      <vt:lpstr>Science Lower Key Stage 2 (Years 3 and 4) Animals- Classification and Changing habits Summer Term 1 2025-26</vt:lpstr>
      <vt:lpstr>Science Lower Key Stage 2 (Years 3 and 4) Making Connections- How does the flow of liquids compare?  Summer Term 2 2025-26</vt:lpstr>
      <vt:lpstr>Science Upper Key Stage 2 (Years 5 and 6) Living things and their habitats: Life cycles and reproduction   Autumn Term 1 2025-26</vt:lpstr>
      <vt:lpstr>Science Upper Key Stage 2 (Years 5 and 6) Forces and space: unbalanced forces  Autumn Term 2 2025-26</vt:lpstr>
      <vt:lpstr>Science Upper Key Stage 2 (Years 5 and 6) Living Things- Classifying big and small Spring Term 1 2025-26</vt:lpstr>
      <vt:lpstr>Science Upper Key Stage 2 (Years 5 and 6) Energy- Circuits, batteries and switches. Spring Term 2 2025-26</vt:lpstr>
      <vt:lpstr>Science Upper Key Stage 2 (Years 5 and 6) Living things- Evolution and inheritance Summer Term 1 2025-26</vt:lpstr>
      <vt:lpstr>Science Upper Key Stage 2 (Years 5 and 6) Animals – Human Timeline  Summer Term 2 2025-26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Lee</dc:creator>
  <cp:lastModifiedBy>Sarah Lee</cp:lastModifiedBy>
  <cp:revision>6</cp:revision>
  <cp:lastPrinted>2025-10-06T14:55:12Z</cp:lastPrinted>
  <dcterms:created xsi:type="dcterms:W3CDTF">2025-10-02T11:53:54Z</dcterms:created>
  <dcterms:modified xsi:type="dcterms:W3CDTF">2025-11-14T08:47:50Z</dcterms:modified>
</cp:coreProperties>
</file>