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77" r:id="rId2"/>
    <p:sldId id="378" r:id="rId3"/>
    <p:sldId id="379" r:id="rId4"/>
    <p:sldId id="388" r:id="rId5"/>
    <p:sldId id="393" r:id="rId6"/>
    <p:sldId id="400" r:id="rId7"/>
    <p:sldId id="389" r:id="rId8"/>
    <p:sldId id="398" r:id="rId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9CB2"/>
    <a:srgbClr val="FF6699"/>
    <a:srgbClr val="B3BFC9"/>
    <a:srgbClr val="3333FF"/>
    <a:srgbClr val="CAEE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F45FB-D7C0-4A91-B900-A1BEDDA7F5E7}" v="98" dt="2025-11-19T10:24:23.8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6" d="100"/>
          <a:sy n="66" d="100"/>
        </p:scale>
        <p:origin x="6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86083A2-BCC3-408E-B851-525F0D6F6DA1}" type="datetimeFigureOut">
              <a:rPr lang="en-GB" smtClean="0"/>
              <a:t>03/12/2025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47414DC-77BE-496E-BD91-0F8949772417}" type="slidenum">
              <a:rPr lang="en-GB" smtClean="0"/>
              <a:t>‹#›</a:t>
            </a:fld>
            <a:endParaRPr lang="en-GB"/>
          </a:p>
        </p:txBody>
      </p:sp>
    </p:spTree>
    <p:extLst>
      <p:ext uri="{BB962C8B-B14F-4D97-AF65-F5344CB8AC3E}">
        <p14:creationId xmlns:p14="http://schemas.microsoft.com/office/powerpoint/2010/main" val="293928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C8867A-DC55-4287-B0F8-24F7BF4CE477}" type="slidenum">
              <a:rPr lang="en-GB" smtClean="0"/>
              <a:t>1</a:t>
            </a:fld>
            <a:endParaRPr lang="en-GB"/>
          </a:p>
        </p:txBody>
      </p:sp>
    </p:spTree>
    <p:extLst>
      <p:ext uri="{BB962C8B-B14F-4D97-AF65-F5344CB8AC3E}">
        <p14:creationId xmlns:p14="http://schemas.microsoft.com/office/powerpoint/2010/main" val="762039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E79E7-C7D4-66DD-4C6D-970C031E1E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CB5CCD-96D7-C678-8747-E36BAFBB30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3D1EA33-8E01-D334-8D9D-8E79CE001F62}"/>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5" name="Footer Placeholder 4">
            <a:extLst>
              <a:ext uri="{FF2B5EF4-FFF2-40B4-BE49-F238E27FC236}">
                <a16:creationId xmlns:a16="http://schemas.microsoft.com/office/drawing/2014/main" id="{7C7348E7-5C7C-0253-1EC2-1FFAD9AD1A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16E953-7B21-15AF-A5EF-6FB6FD403720}"/>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54875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F0541-FD74-0CA6-2280-241716024A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EA8A17-0D6E-89E7-91A4-E3411A5ECE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BF46DA-195A-3FB3-9B13-13537D0AEB57}"/>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5" name="Footer Placeholder 4">
            <a:extLst>
              <a:ext uri="{FF2B5EF4-FFF2-40B4-BE49-F238E27FC236}">
                <a16:creationId xmlns:a16="http://schemas.microsoft.com/office/drawing/2014/main" id="{E7B725A3-2775-4DBB-0F52-316DCA529B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340B49-2051-98E1-C1A9-7041BF869277}"/>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0378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7AB1C1-04F3-7BA3-A22F-C8BA69FF9B3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BBA9F9-977C-1192-1A04-413B8F22BC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0CD8C4-C9FD-42F0-C23B-A4EB2DEA96D8}"/>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5" name="Footer Placeholder 4">
            <a:extLst>
              <a:ext uri="{FF2B5EF4-FFF2-40B4-BE49-F238E27FC236}">
                <a16:creationId xmlns:a16="http://schemas.microsoft.com/office/drawing/2014/main" id="{E507149D-2F27-A83E-CD6B-A349F240E1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F47235-40DD-0830-0D97-E54817EC4EC5}"/>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557563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37444-36B8-5986-07C5-98EF5622CA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C4EF115-2205-D21A-B2EC-4E141F62FE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352513-4E62-C29A-0937-907DB351672A}"/>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5" name="Footer Placeholder 4">
            <a:extLst>
              <a:ext uri="{FF2B5EF4-FFF2-40B4-BE49-F238E27FC236}">
                <a16:creationId xmlns:a16="http://schemas.microsoft.com/office/drawing/2014/main" id="{4DB284B1-07FA-FD85-AC5F-A5B1EC0AA6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9E9843-6968-5973-33F5-C6B28A2433F1}"/>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223716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E3E0B-A23B-728D-6952-BC14BA2DAE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2BB6AE6-292F-07E6-233A-986214CC86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858DDA-0AF5-7CDC-7E89-A46033238E8D}"/>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5" name="Footer Placeholder 4">
            <a:extLst>
              <a:ext uri="{FF2B5EF4-FFF2-40B4-BE49-F238E27FC236}">
                <a16:creationId xmlns:a16="http://schemas.microsoft.com/office/drawing/2014/main" id="{2B464BBB-70CB-7CB3-FF46-944EFF517D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D55CB9-F3DA-4CFA-A386-865149A7D11A}"/>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898102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03121-1118-3480-93DC-B6C8DB07C2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237339-33C4-13BF-653C-77B2349108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3EFB70-CDB5-805B-3EB5-91C05D7FF0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6564E3-01A9-A533-5CF9-0DC99AC10FB8}"/>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6" name="Footer Placeholder 5">
            <a:extLst>
              <a:ext uri="{FF2B5EF4-FFF2-40B4-BE49-F238E27FC236}">
                <a16:creationId xmlns:a16="http://schemas.microsoft.com/office/drawing/2014/main" id="{FCB7810A-A062-B660-609D-E92CEC7C9B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CE77A7-A43D-E70A-02DC-C41542C0878C}"/>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186351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CD940-C0BF-1540-5FA5-4FAA0D483B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2B94B7-B955-4A68-1224-B488C8B005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D58B4E-DB64-0945-E02D-19CCF34E75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4B011E-3FDC-E0BB-A5F8-64B59B6015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5AC055-D3BF-0997-DA46-D2C53482F0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5F30DC9-9C6D-025C-99F5-0C77A90650E4}"/>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8" name="Footer Placeholder 7">
            <a:extLst>
              <a:ext uri="{FF2B5EF4-FFF2-40B4-BE49-F238E27FC236}">
                <a16:creationId xmlns:a16="http://schemas.microsoft.com/office/drawing/2014/main" id="{5CF50F98-F172-1804-4039-0F031C3900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1F1C8DC-BC6C-09A0-9B1E-08A43A2E1D70}"/>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122206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4AD00-D74D-64C8-04C3-6BDAB06C2E8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9328ADA-6687-35F7-8DB5-A8DF02629C9A}"/>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4" name="Footer Placeholder 3">
            <a:extLst>
              <a:ext uri="{FF2B5EF4-FFF2-40B4-BE49-F238E27FC236}">
                <a16:creationId xmlns:a16="http://schemas.microsoft.com/office/drawing/2014/main" id="{1F5D1435-0F2C-B635-B428-17E2503EA3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194868-AD4D-C846-38DA-767765A92780}"/>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300587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0B19FB-ADA9-8A88-37DD-BF1DA4327705}"/>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3" name="Footer Placeholder 2">
            <a:extLst>
              <a:ext uri="{FF2B5EF4-FFF2-40B4-BE49-F238E27FC236}">
                <a16:creationId xmlns:a16="http://schemas.microsoft.com/office/drawing/2014/main" id="{49AB864F-EC21-0D4E-5047-EE31F8331CF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A0181AC-8334-3F34-FF76-AFF11251C2B3}"/>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212625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BDE7B-F5B4-6084-5EB9-969CF925E4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65E551-B284-BB58-7471-04061BDE0E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56B0AD3-9518-DBE9-E99B-F676FA1B05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1CE1C6-45FE-D6B9-09F6-F58EDDFA7B75}"/>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6" name="Footer Placeholder 5">
            <a:extLst>
              <a:ext uri="{FF2B5EF4-FFF2-40B4-BE49-F238E27FC236}">
                <a16:creationId xmlns:a16="http://schemas.microsoft.com/office/drawing/2014/main" id="{23F5B553-7528-9A48-7DBD-12B20E97D94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F24109-0564-0355-ADE7-16D9C75731D1}"/>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2471029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E7222-1E1C-109F-8658-1ABEAB48F4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B5C3F8-71B0-2FB9-4409-7017EFD6C1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065474A-8809-687D-E7F1-42762D10B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CBAD89-898F-6FD3-C16C-571385501E86}"/>
              </a:ext>
            </a:extLst>
          </p:cNvPr>
          <p:cNvSpPr>
            <a:spLocks noGrp="1"/>
          </p:cNvSpPr>
          <p:nvPr>
            <p:ph type="dt" sz="half" idx="10"/>
          </p:nvPr>
        </p:nvSpPr>
        <p:spPr/>
        <p:txBody>
          <a:bodyPr/>
          <a:lstStyle/>
          <a:p>
            <a:fld id="{7A9A522E-2402-4888-A9AB-F8E543DBE180}" type="datetimeFigureOut">
              <a:rPr lang="en-GB" smtClean="0"/>
              <a:t>03/12/2025</a:t>
            </a:fld>
            <a:endParaRPr lang="en-GB"/>
          </a:p>
        </p:txBody>
      </p:sp>
      <p:sp>
        <p:nvSpPr>
          <p:cNvPr id="6" name="Footer Placeholder 5">
            <a:extLst>
              <a:ext uri="{FF2B5EF4-FFF2-40B4-BE49-F238E27FC236}">
                <a16:creationId xmlns:a16="http://schemas.microsoft.com/office/drawing/2014/main" id="{D34E2A52-5789-54DF-1F54-E88CF78A0B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17C7D-708B-E6F3-6DDA-E6FEF46B49BA}"/>
              </a:ext>
            </a:extLst>
          </p:cNvPr>
          <p:cNvSpPr>
            <a:spLocks noGrp="1"/>
          </p:cNvSpPr>
          <p:nvPr>
            <p:ph type="sldNum" sz="quarter" idx="12"/>
          </p:nvPr>
        </p:nvSpPr>
        <p:spPr/>
        <p:txBody>
          <a:bodyPr/>
          <a:lstStyle/>
          <a:p>
            <a:fld id="{28617D07-E26F-43E9-9BFD-50CBE882AC76}" type="slidenum">
              <a:rPr lang="en-GB" smtClean="0"/>
              <a:t>‹#›</a:t>
            </a:fld>
            <a:endParaRPr lang="en-GB"/>
          </a:p>
        </p:txBody>
      </p:sp>
    </p:spTree>
    <p:extLst>
      <p:ext uri="{BB962C8B-B14F-4D97-AF65-F5344CB8AC3E}">
        <p14:creationId xmlns:p14="http://schemas.microsoft.com/office/powerpoint/2010/main" val="3261193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DD79BC-912F-9C00-26B2-340BAB3FB5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95E78D-43EB-D343-40A4-7E0FBB10BD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436D99-9FE7-5A61-900F-236B072534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9A522E-2402-4888-A9AB-F8E543DBE180}" type="datetimeFigureOut">
              <a:rPr lang="en-GB" smtClean="0"/>
              <a:t>03/12/2025</a:t>
            </a:fld>
            <a:endParaRPr lang="en-GB"/>
          </a:p>
        </p:txBody>
      </p:sp>
      <p:sp>
        <p:nvSpPr>
          <p:cNvPr id="5" name="Footer Placeholder 4">
            <a:extLst>
              <a:ext uri="{FF2B5EF4-FFF2-40B4-BE49-F238E27FC236}">
                <a16:creationId xmlns:a16="http://schemas.microsoft.com/office/drawing/2014/main" id="{54CC2EDC-096A-29D1-46E3-92FDD92B75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41B265C-B176-8A8A-CD09-4236B2156A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617D07-E26F-43E9-9BFD-50CBE882AC76}" type="slidenum">
              <a:rPr lang="en-GB" smtClean="0"/>
              <a:t>‹#›</a:t>
            </a:fld>
            <a:endParaRPr lang="en-GB"/>
          </a:p>
        </p:txBody>
      </p:sp>
    </p:spTree>
    <p:extLst>
      <p:ext uri="{BB962C8B-B14F-4D97-AF65-F5344CB8AC3E}">
        <p14:creationId xmlns:p14="http://schemas.microsoft.com/office/powerpoint/2010/main" val="2320240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publicdomainpictures.net/en/view-image.php?image=30835&amp;picture=french-flag" TargetMode="External"/><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ape, rectangle&#10;&#10;Description automatically generated with medium confidence">
            <a:extLst>
              <a:ext uri="{FF2B5EF4-FFF2-40B4-BE49-F238E27FC236}">
                <a16:creationId xmlns:a16="http://schemas.microsoft.com/office/drawing/2014/main" id="{4207E1BF-DD21-A33F-913B-ECA34F8C77FD}"/>
              </a:ext>
            </a:extLst>
          </p:cNvPr>
          <p:cNvPicPr>
            <a:picLocks noChangeAspect="1"/>
          </p:cNvPicPr>
          <p:nvPr/>
        </p:nvPicPr>
        <p:blipFill rotWithShape="1">
          <a:blip r:embed="rId3"/>
          <a:srcRect l="7606" t="44387" r="7802" b="44944"/>
          <a:stretch/>
        </p:blipFill>
        <p:spPr>
          <a:xfrm>
            <a:off x="31305" y="6561093"/>
            <a:ext cx="12137327" cy="296907"/>
          </a:xfrm>
          <a:prstGeom prst="rect">
            <a:avLst/>
          </a:prstGeom>
          <a:ln w="38100">
            <a:solidFill>
              <a:schemeClr val="tx1"/>
            </a:solidFill>
          </a:ln>
        </p:spPr>
      </p:pic>
      <p:grpSp>
        <p:nvGrpSpPr>
          <p:cNvPr id="5" name="Group 4">
            <a:extLst>
              <a:ext uri="{FF2B5EF4-FFF2-40B4-BE49-F238E27FC236}">
                <a16:creationId xmlns:a16="http://schemas.microsoft.com/office/drawing/2014/main" id="{9F1C2DFF-0D4E-A20D-B8C6-AD50D9D81773}"/>
              </a:ext>
            </a:extLst>
          </p:cNvPr>
          <p:cNvGrpSpPr/>
          <p:nvPr/>
        </p:nvGrpSpPr>
        <p:grpSpPr>
          <a:xfrm>
            <a:off x="11684" y="0"/>
            <a:ext cx="1630016" cy="6561093"/>
            <a:chOff x="578695" y="26182"/>
            <a:chExt cx="2183662" cy="6858000"/>
          </a:xfrm>
          <a:solidFill>
            <a:srgbClr val="002060"/>
          </a:solidFill>
        </p:grpSpPr>
        <p:pic>
          <p:nvPicPr>
            <p:cNvPr id="6" name="Picture 5">
              <a:extLst>
                <a:ext uri="{FF2B5EF4-FFF2-40B4-BE49-F238E27FC236}">
                  <a16:creationId xmlns:a16="http://schemas.microsoft.com/office/drawing/2014/main" id="{4475759B-12E3-C1E2-40DD-273FA75149AB}"/>
                </a:ext>
              </a:extLst>
            </p:cNvPr>
            <p:cNvPicPr>
              <a:picLocks noChangeAspect="1"/>
            </p:cNvPicPr>
            <p:nvPr/>
          </p:nvPicPr>
          <p:blipFill>
            <a:blip r:embed="rId4"/>
            <a:srcRect/>
            <a:stretch/>
          </p:blipFill>
          <p:spPr>
            <a:xfrm>
              <a:off x="578695" y="5532178"/>
              <a:ext cx="972661" cy="972661"/>
            </a:xfrm>
            <a:prstGeom prst="rect">
              <a:avLst/>
            </a:prstGeom>
            <a:grpFill/>
          </p:spPr>
        </p:pic>
        <p:grpSp>
          <p:nvGrpSpPr>
            <p:cNvPr id="7" name="Group 6">
              <a:extLst>
                <a:ext uri="{FF2B5EF4-FFF2-40B4-BE49-F238E27FC236}">
                  <a16:creationId xmlns:a16="http://schemas.microsoft.com/office/drawing/2014/main" id="{1D079C07-18A5-0B68-D204-5E38C4B2BF01}"/>
                </a:ext>
              </a:extLst>
            </p:cNvPr>
            <p:cNvGrpSpPr/>
            <p:nvPr/>
          </p:nvGrpSpPr>
          <p:grpSpPr>
            <a:xfrm>
              <a:off x="610000" y="26182"/>
              <a:ext cx="2152357" cy="6858000"/>
              <a:chOff x="560717" y="26182"/>
              <a:chExt cx="2152357" cy="6858000"/>
            </a:xfrm>
            <a:grpFill/>
          </p:grpSpPr>
          <p:sp>
            <p:nvSpPr>
              <p:cNvPr id="8" name="Google Shape;86;p1">
                <a:extLst>
                  <a:ext uri="{FF2B5EF4-FFF2-40B4-BE49-F238E27FC236}">
                    <a16:creationId xmlns:a16="http://schemas.microsoft.com/office/drawing/2014/main" id="{45BF4275-9229-233F-C010-669530D7F363}"/>
                  </a:ext>
                </a:extLst>
              </p:cNvPr>
              <p:cNvSpPr/>
              <p:nvPr/>
            </p:nvSpPr>
            <p:spPr>
              <a:xfrm>
                <a:off x="560717" y="26182"/>
                <a:ext cx="2152357" cy="6858000"/>
              </a:xfrm>
              <a:prstGeom prst="rect">
                <a:avLst/>
              </a:prstGeom>
              <a:grpFill/>
              <a:ln w="63500" cap="flat" cmpd="sng">
                <a:solidFill>
                  <a:schemeClr val="tx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UD Digi Kyokasho NK-R" panose="02020400000000000000" pitchFamily="18" charset="-128"/>
                  <a:ea typeface="UD Digi Kyokasho NK-R" panose="02020400000000000000" pitchFamily="18" charset="-128"/>
                  <a:cs typeface="Calibri"/>
                  <a:sym typeface="Calibri"/>
                </a:endParaRPr>
              </a:p>
            </p:txBody>
          </p:sp>
          <p:sp>
            <p:nvSpPr>
              <p:cNvPr id="9" name="Google Shape;88;p1">
                <a:extLst>
                  <a:ext uri="{FF2B5EF4-FFF2-40B4-BE49-F238E27FC236}">
                    <a16:creationId xmlns:a16="http://schemas.microsoft.com/office/drawing/2014/main" id="{9E976F68-DC98-9A75-0CCC-083ADB2F4E18}"/>
                  </a:ext>
                </a:extLst>
              </p:cNvPr>
              <p:cNvSpPr txBox="1"/>
              <p:nvPr/>
            </p:nvSpPr>
            <p:spPr>
              <a:xfrm rot="16200000">
                <a:off x="-339687" y="2361822"/>
                <a:ext cx="4059268" cy="1030733"/>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lang="en-US" sz="4400" b="1" dirty="0">
                  <a:solidFill>
                    <a:schemeClr val="bg1"/>
                  </a:solidFill>
                  <a:latin typeface="UD Digi Kyokasho NK-R" panose="02020400000000000000" pitchFamily="18" charset="-128"/>
                  <a:ea typeface="UD Digi Kyokasho NK-R" panose="02020400000000000000" pitchFamily="18" charset="-128"/>
                  <a:cs typeface="Calibri"/>
                </a:endParaRPr>
              </a:p>
            </p:txBody>
          </p:sp>
        </p:grpSp>
      </p:grpSp>
      <p:pic>
        <p:nvPicPr>
          <p:cNvPr id="18" name="Picture 17" descr="Text&#10;&#10;Description automatically generated with low confidence">
            <a:extLst>
              <a:ext uri="{FF2B5EF4-FFF2-40B4-BE49-F238E27FC236}">
                <a16:creationId xmlns:a16="http://schemas.microsoft.com/office/drawing/2014/main" id="{9473BE8E-CA4F-3158-AB0F-7F596BBF401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61483" y="5687175"/>
            <a:ext cx="1837810" cy="784431"/>
          </a:xfrm>
          <a:prstGeom prst="rect">
            <a:avLst/>
          </a:prstGeom>
        </p:spPr>
      </p:pic>
      <p:sp>
        <p:nvSpPr>
          <p:cNvPr id="3" name="Google Shape;96;p2">
            <a:extLst>
              <a:ext uri="{FF2B5EF4-FFF2-40B4-BE49-F238E27FC236}">
                <a16:creationId xmlns:a16="http://schemas.microsoft.com/office/drawing/2014/main" id="{AA5B4140-77C3-B1E6-CDDF-A6CF5432EF10}"/>
              </a:ext>
            </a:extLst>
          </p:cNvPr>
          <p:cNvSpPr txBox="1">
            <a:spLocks/>
          </p:cNvSpPr>
          <p:nvPr/>
        </p:nvSpPr>
        <p:spPr>
          <a:xfrm>
            <a:off x="1665068" y="516559"/>
            <a:ext cx="10526932" cy="1699581"/>
          </a:xfrm>
          <a:prstGeom prst="rect">
            <a:avLst/>
          </a:prstGeom>
          <a:noFill/>
          <a:ln>
            <a:noFill/>
          </a:ln>
        </p:spPr>
        <p:txBody>
          <a:bodyPr spcFirstLastPara="1" vert="horz" wrap="square" lIns="91425" tIns="45700" rIns="91425" bIns="45700" rtlCol="0" anchor="b"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pPr>
            <a:r>
              <a:rPr lang="en-US" sz="11200" b="1" dirty="0">
                <a:solidFill>
                  <a:schemeClr val="tx2">
                    <a:lumMod val="75000"/>
                    <a:lumOff val="25000"/>
                  </a:schemeClr>
                </a:solidFill>
                <a:latin typeface="UD Digi Kyokasho NK-R" panose="02020400000000000000" pitchFamily="18" charset="-128"/>
                <a:ea typeface="UD Digi Kyokasho NK-R" panose="02020400000000000000" pitchFamily="18" charset="-128"/>
                <a:cs typeface="Calibri"/>
              </a:rPr>
              <a:t>French</a:t>
            </a:r>
          </a:p>
        </p:txBody>
      </p:sp>
      <p:sp>
        <p:nvSpPr>
          <p:cNvPr id="14" name="Subtitle 13">
            <a:extLst>
              <a:ext uri="{FF2B5EF4-FFF2-40B4-BE49-F238E27FC236}">
                <a16:creationId xmlns:a16="http://schemas.microsoft.com/office/drawing/2014/main" id="{8BB98993-953E-DE6A-0552-73E1CA635BAF}"/>
              </a:ext>
            </a:extLst>
          </p:cNvPr>
          <p:cNvSpPr>
            <a:spLocks noGrp="1"/>
          </p:cNvSpPr>
          <p:nvPr>
            <p:ph type="subTitle" idx="1"/>
          </p:nvPr>
        </p:nvSpPr>
        <p:spPr>
          <a:xfrm>
            <a:off x="1641700" y="2120631"/>
            <a:ext cx="10550300" cy="1159916"/>
          </a:xfrm>
        </p:spPr>
        <p:txBody>
          <a:bodyPr anchor="ctr">
            <a:normAutofit/>
          </a:bodyPr>
          <a:lstStyle/>
          <a:p>
            <a:pPr>
              <a:lnSpc>
                <a:spcPct val="114000"/>
              </a:lnSpc>
            </a:pPr>
            <a:r>
              <a:rPr lang="en-GB" sz="2200" dirty="0">
                <a:solidFill>
                  <a:schemeClr val="tx2">
                    <a:lumMod val="75000"/>
                    <a:lumOff val="25000"/>
                  </a:schemeClr>
                </a:solidFill>
                <a:latin typeface="UD Digi Kyokasho NK-R" panose="02020400000000000000" pitchFamily="18" charset="-128"/>
                <a:ea typeface="UD Digi Kyokasho NK-R" panose="02020400000000000000" pitchFamily="18" charset="-128"/>
              </a:rPr>
              <a:t>Inspiring pupils to develop the skills to listen, speak, read </a:t>
            </a:r>
            <a:br>
              <a:rPr lang="en-GB" sz="2200" dirty="0">
                <a:solidFill>
                  <a:schemeClr val="tx2">
                    <a:lumMod val="75000"/>
                    <a:lumOff val="25000"/>
                  </a:schemeClr>
                </a:solidFill>
                <a:latin typeface="UD Digi Kyokasho NK-R" panose="02020400000000000000" pitchFamily="18" charset="-128"/>
                <a:ea typeface="UD Digi Kyokasho NK-R" panose="02020400000000000000" pitchFamily="18" charset="-128"/>
              </a:rPr>
            </a:br>
            <a:r>
              <a:rPr lang="en-GB" sz="2200" dirty="0">
                <a:solidFill>
                  <a:schemeClr val="tx2">
                    <a:lumMod val="75000"/>
                    <a:lumOff val="25000"/>
                  </a:schemeClr>
                </a:solidFill>
                <a:latin typeface="UD Digi Kyokasho NK-R" panose="02020400000000000000" pitchFamily="18" charset="-128"/>
                <a:ea typeface="UD Digi Kyokasho NK-R" panose="02020400000000000000" pitchFamily="18" charset="-128"/>
              </a:rPr>
              <a:t>and write in French.</a:t>
            </a:r>
          </a:p>
        </p:txBody>
      </p:sp>
      <p:pic>
        <p:nvPicPr>
          <p:cNvPr id="12" name="Picture 11">
            <a:extLst>
              <a:ext uri="{FF2B5EF4-FFF2-40B4-BE49-F238E27FC236}">
                <a16:creationId xmlns:a16="http://schemas.microsoft.com/office/drawing/2014/main" id="{BC11338B-6B5D-F214-27FF-6614218F9E64}"/>
              </a:ext>
            </a:extLst>
          </p:cNvPr>
          <p:cNvPicPr>
            <a:picLocks noChangeAspect="1"/>
          </p:cNvPicPr>
          <p:nvPr/>
        </p:nvPicPr>
        <p:blipFill>
          <a:blip r:embed="rId6"/>
          <a:stretch>
            <a:fillRect/>
          </a:stretch>
        </p:blipFill>
        <p:spPr>
          <a:xfrm>
            <a:off x="92707" y="4777604"/>
            <a:ext cx="1466850" cy="1485900"/>
          </a:xfrm>
          <a:prstGeom prst="rect">
            <a:avLst/>
          </a:prstGeom>
        </p:spPr>
      </p:pic>
      <p:pic>
        <p:nvPicPr>
          <p:cNvPr id="10" name="Picture 9">
            <a:extLst>
              <a:ext uri="{FF2B5EF4-FFF2-40B4-BE49-F238E27FC236}">
                <a16:creationId xmlns:a16="http://schemas.microsoft.com/office/drawing/2014/main" id="{138D785D-4FBE-5ACB-EAAF-78F3E8D2BCEC}"/>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5225698" y="3429000"/>
            <a:ext cx="3086959" cy="2062650"/>
          </a:xfrm>
          <a:prstGeom prst="rect">
            <a:avLst/>
          </a:prstGeom>
        </p:spPr>
      </p:pic>
    </p:spTree>
    <p:extLst>
      <p:ext uri="{BB962C8B-B14F-4D97-AF65-F5344CB8AC3E}">
        <p14:creationId xmlns:p14="http://schemas.microsoft.com/office/powerpoint/2010/main" val="3771627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1F976-91E4-80A7-34D7-165BD7437A2C}"/>
              </a:ext>
            </a:extLst>
          </p:cNvPr>
          <p:cNvSpPr>
            <a:spLocks noGrp="1"/>
          </p:cNvSpPr>
          <p:nvPr>
            <p:ph type="title"/>
          </p:nvPr>
        </p:nvSpPr>
        <p:spPr>
          <a:xfrm>
            <a:off x="1430481" y="488512"/>
            <a:ext cx="9331037" cy="1325563"/>
          </a:xfrm>
        </p:spPr>
        <p:txBody>
          <a:bodyPr>
            <a:normAutofit/>
          </a:bodyPr>
          <a:lstStyle/>
          <a:p>
            <a:r>
              <a:rPr lang="en-GB" sz="3600" i="1" dirty="0">
                <a:solidFill>
                  <a:srgbClr val="0070C0"/>
                </a:solidFill>
              </a:rPr>
              <a:t>“A different language is a different vision of life.”</a:t>
            </a:r>
            <a:br>
              <a:rPr lang="en-GB" sz="3600" i="1" dirty="0">
                <a:solidFill>
                  <a:srgbClr val="0070C0"/>
                </a:solidFill>
              </a:rPr>
            </a:br>
            <a:r>
              <a:rPr lang="en-GB" sz="3600" dirty="0">
                <a:solidFill>
                  <a:srgbClr val="0070C0"/>
                </a:solidFill>
              </a:rPr>
              <a:t>                                                                      - </a:t>
            </a:r>
            <a:r>
              <a:rPr lang="en-GB" sz="2800" dirty="0">
                <a:solidFill>
                  <a:srgbClr val="0070C0"/>
                </a:solidFill>
              </a:rPr>
              <a:t>Federico Fellini</a:t>
            </a:r>
            <a:endParaRPr lang="en-GB" sz="3600" dirty="0">
              <a:solidFill>
                <a:srgbClr val="0070C0"/>
              </a:solidFill>
            </a:endParaRPr>
          </a:p>
        </p:txBody>
      </p:sp>
      <p:sp>
        <p:nvSpPr>
          <p:cNvPr id="3" name="Content Placeholder 2">
            <a:extLst>
              <a:ext uri="{FF2B5EF4-FFF2-40B4-BE49-F238E27FC236}">
                <a16:creationId xmlns:a16="http://schemas.microsoft.com/office/drawing/2014/main" id="{1E8AB86E-A681-D80E-1F9C-BDD121C1CF1B}"/>
              </a:ext>
            </a:extLst>
          </p:cNvPr>
          <p:cNvSpPr>
            <a:spLocks noGrp="1"/>
          </p:cNvSpPr>
          <p:nvPr>
            <p:ph idx="1"/>
          </p:nvPr>
        </p:nvSpPr>
        <p:spPr>
          <a:xfrm>
            <a:off x="640450" y="1814075"/>
            <a:ext cx="10911099" cy="5039812"/>
          </a:xfrm>
        </p:spPr>
        <p:txBody>
          <a:bodyPr>
            <a:normAutofit fontScale="62500" lnSpcReduction="20000"/>
          </a:bodyPr>
          <a:lstStyle/>
          <a:p>
            <a:pPr marL="0" indent="0">
              <a:buNone/>
            </a:pPr>
            <a:r>
              <a:rPr lang="en-GB" dirty="0">
                <a:solidFill>
                  <a:srgbClr val="0070C0"/>
                </a:solidFill>
              </a:rPr>
              <a:t>A high-quality French language education in primary school is important because at this age, children are especially receptive to language learning, and the benefits reach far beyond simply being able to speak some French.  These benefits include:</a:t>
            </a:r>
          </a:p>
          <a:p>
            <a:r>
              <a:rPr lang="en-GB" b="1" dirty="0">
                <a:solidFill>
                  <a:srgbClr val="0070C0"/>
                </a:solidFill>
              </a:rPr>
              <a:t>Cognitive Development</a:t>
            </a:r>
            <a:r>
              <a:rPr lang="en-GB" dirty="0">
                <a:solidFill>
                  <a:srgbClr val="0070C0"/>
                </a:solidFill>
              </a:rPr>
              <a:t>:  learning a second language strengthens thinking skills and improves memory and concentration, together with the ability for problem-solving and reasoning.</a:t>
            </a:r>
          </a:p>
          <a:p>
            <a:r>
              <a:rPr lang="en-GB" b="1" dirty="0">
                <a:solidFill>
                  <a:srgbClr val="0070C0"/>
                </a:solidFill>
              </a:rPr>
              <a:t>Building Early Confidence</a:t>
            </a:r>
            <a:r>
              <a:rPr lang="en-GB" dirty="0">
                <a:solidFill>
                  <a:srgbClr val="0070C0"/>
                </a:solidFill>
              </a:rPr>
              <a:t>: by introducing French in a structured, engaging way at KS2, this helps children to practise speaking in front of others, to take safe risks with new vocabulary and sounds and to gain confidence in communication.  In turn this reduces anxiety around language learning later in secondary school.</a:t>
            </a:r>
          </a:p>
          <a:p>
            <a:r>
              <a:rPr lang="en-GB" b="1" dirty="0">
                <a:solidFill>
                  <a:srgbClr val="0070C0"/>
                </a:solidFill>
              </a:rPr>
              <a:t>Cultural Awareness and Global Citizenship: </a:t>
            </a:r>
            <a:r>
              <a:rPr lang="en-GB" dirty="0">
                <a:solidFill>
                  <a:srgbClr val="0070C0"/>
                </a:solidFill>
              </a:rPr>
              <a:t>a strong KS2 French curriculum helps pupils to understand that people around the world communicate differently and that languages shape cultural identity. The pupils also learn how French language and culture influence food, art, music, science and history.</a:t>
            </a:r>
          </a:p>
          <a:p>
            <a:r>
              <a:rPr lang="en-GB" b="1" dirty="0">
                <a:solidFill>
                  <a:srgbClr val="0070C0"/>
                </a:solidFill>
              </a:rPr>
              <a:t>Laying Foundations for Further Study: </a:t>
            </a:r>
            <a:r>
              <a:rPr lang="en-GB" dirty="0">
                <a:solidFill>
                  <a:srgbClr val="0070C0"/>
                </a:solidFill>
              </a:rPr>
              <a:t>a high-quality French programme builds the core skills students will need at KS3 and beyond by incorporating phonics and accurate pronunciation; vocabulary and grammar knowledge; and the ability to listen, speak, read and write in purposeful contexts. With strong foundations, pupils make faster progress in later years and are less likely to disengage.</a:t>
            </a:r>
          </a:p>
          <a:p>
            <a:pPr marL="0" indent="0">
              <a:buNone/>
            </a:pPr>
            <a:endParaRPr lang="en-GB" dirty="0">
              <a:solidFill>
                <a:srgbClr val="0070C0"/>
              </a:solidFill>
            </a:endParaRPr>
          </a:p>
          <a:p>
            <a:pPr marL="0" indent="0">
              <a:buNone/>
            </a:pPr>
            <a:r>
              <a:rPr lang="en-GB" dirty="0">
                <a:solidFill>
                  <a:srgbClr val="0070C0"/>
                </a:solidFill>
              </a:rPr>
              <a:t>All children have access to the French curriculum, through adaptive planning and teaching methods,  (GDS, SEND/Inclusion) the curriculum is taught creatively which ensures every child will have every opportunity to gain invaluable knowledge of French vocabulary and an awareness of the French culture. </a:t>
            </a:r>
          </a:p>
          <a:p>
            <a:endParaRPr lang="en-GB" dirty="0"/>
          </a:p>
        </p:txBody>
      </p:sp>
    </p:spTree>
    <p:extLst>
      <p:ext uri="{BB962C8B-B14F-4D97-AF65-F5344CB8AC3E}">
        <p14:creationId xmlns:p14="http://schemas.microsoft.com/office/powerpoint/2010/main" val="4212800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3159-D1EB-8A9C-D78B-410E550B9872}"/>
              </a:ext>
            </a:extLst>
          </p:cNvPr>
          <p:cNvSpPr>
            <a:spLocks noGrp="1"/>
          </p:cNvSpPr>
          <p:nvPr>
            <p:ph type="title"/>
          </p:nvPr>
        </p:nvSpPr>
        <p:spPr>
          <a:xfrm>
            <a:off x="838200" y="365125"/>
            <a:ext cx="10515600" cy="2183522"/>
          </a:xfrm>
        </p:spPr>
        <p:txBody>
          <a:bodyPr vert="horz" lIns="91440" tIns="45720" rIns="91440" bIns="45720" rtlCol="0" anchor="b">
            <a:normAutofit/>
          </a:bodyPr>
          <a:lstStyle/>
          <a:p>
            <a:pPr algn="ctr"/>
            <a:r>
              <a:rPr lang="en-US" sz="6600" b="1" u="sng" dirty="0">
                <a:solidFill>
                  <a:schemeClr val="tx2">
                    <a:lumMod val="75000"/>
                    <a:lumOff val="25000"/>
                  </a:schemeClr>
                </a:solidFill>
              </a:rPr>
              <a:t>French</a:t>
            </a:r>
            <a:r>
              <a:rPr lang="en-US" sz="6600" b="1" u="sng" kern="1200" dirty="0">
                <a:solidFill>
                  <a:schemeClr val="tx2">
                    <a:lumMod val="75000"/>
                    <a:lumOff val="25000"/>
                  </a:schemeClr>
                </a:solidFill>
                <a:latin typeface="+mj-lt"/>
                <a:ea typeface="+mj-ea"/>
                <a:cs typeface="+mj-cs"/>
              </a:rPr>
              <a:t> in our EYFS </a:t>
            </a:r>
            <a:br>
              <a:rPr lang="en-US" sz="6600" b="1" u="sng" kern="1200" dirty="0">
                <a:solidFill>
                  <a:schemeClr val="tx2">
                    <a:lumMod val="75000"/>
                    <a:lumOff val="25000"/>
                  </a:schemeClr>
                </a:solidFill>
                <a:latin typeface="+mj-lt"/>
                <a:ea typeface="+mj-ea"/>
                <a:cs typeface="+mj-cs"/>
              </a:rPr>
            </a:br>
            <a:r>
              <a:rPr lang="en-US" sz="6600" b="1" u="sng" kern="1200" dirty="0">
                <a:solidFill>
                  <a:schemeClr val="tx2">
                    <a:lumMod val="75000"/>
                    <a:lumOff val="25000"/>
                  </a:schemeClr>
                </a:solidFill>
                <a:latin typeface="+mj-lt"/>
                <a:ea typeface="+mj-ea"/>
                <a:cs typeface="+mj-cs"/>
              </a:rPr>
              <a:t>and KS1 classes</a:t>
            </a:r>
          </a:p>
        </p:txBody>
      </p:sp>
      <p:sp>
        <p:nvSpPr>
          <p:cNvPr id="4" name="Rectangle 1">
            <a:extLst>
              <a:ext uri="{FF2B5EF4-FFF2-40B4-BE49-F238E27FC236}">
                <a16:creationId xmlns:a16="http://schemas.microsoft.com/office/drawing/2014/main" id="{C6EC242A-81D5-3580-99CB-29FE110BC2AA}"/>
              </a:ext>
            </a:extLst>
          </p:cNvPr>
          <p:cNvSpPr>
            <a:spLocks noGrp="1" noChangeArrowheads="1"/>
          </p:cNvSpPr>
          <p:nvPr>
            <p:ph idx="1"/>
          </p:nvPr>
        </p:nvSpPr>
        <p:spPr bwMode="auto">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spcAft>
                <a:spcPct val="0"/>
              </a:spcAft>
              <a:buClrTx/>
              <a:buSzTx/>
              <a:buNone/>
              <a:tabLst/>
            </a:pPr>
            <a:r>
              <a:rPr kumimoji="0" lang="en-US" altLang="en-US" sz="2400" b="1" i="0" u="none" strike="noStrike" kern="1200" cap="none" normalizeH="0" baseline="0" dirty="0">
                <a:ln>
                  <a:noFill/>
                </a:ln>
                <a:solidFill>
                  <a:schemeClr val="tx1"/>
                </a:solidFill>
                <a:effectLst/>
                <a:latin typeface="+mn-lt"/>
                <a:ea typeface="+mn-ea"/>
                <a:cs typeface="+mn-cs"/>
              </a:rPr>
              <a:t> </a:t>
            </a:r>
            <a:endParaRPr kumimoji="0" lang="en-US" altLang="en-US" sz="2400" b="0" i="0" u="none" strike="noStrike" kern="1200" cap="none" normalizeH="0" baseline="0" dirty="0">
              <a:ln>
                <a:noFill/>
              </a:ln>
              <a:solidFill>
                <a:schemeClr val="tx1"/>
              </a:solidFill>
              <a:effectLst/>
              <a:latin typeface="+mn-lt"/>
              <a:ea typeface="+mn-ea"/>
              <a:cs typeface="+mn-cs"/>
            </a:endParaRPr>
          </a:p>
        </p:txBody>
      </p:sp>
      <p:sp>
        <p:nvSpPr>
          <p:cNvPr id="5" name="TextBox 4">
            <a:extLst>
              <a:ext uri="{FF2B5EF4-FFF2-40B4-BE49-F238E27FC236}">
                <a16:creationId xmlns:a16="http://schemas.microsoft.com/office/drawing/2014/main" id="{83FDA3FC-FD2D-6275-FBB2-0A30E4235381}"/>
              </a:ext>
            </a:extLst>
          </p:cNvPr>
          <p:cNvSpPr txBox="1"/>
          <p:nvPr/>
        </p:nvSpPr>
        <p:spPr>
          <a:xfrm>
            <a:off x="1676400" y="2703792"/>
            <a:ext cx="8839200" cy="2985433"/>
          </a:xfrm>
          <a:prstGeom prst="rect">
            <a:avLst/>
          </a:prstGeom>
          <a:noFill/>
        </p:spPr>
        <p:txBody>
          <a:bodyPr wrap="square">
            <a:spAutoFit/>
          </a:bodyPr>
          <a:lstStyle/>
          <a:p>
            <a:pPr algn="ctr"/>
            <a:r>
              <a:rPr lang="en-GB" sz="3600" dirty="0">
                <a:solidFill>
                  <a:schemeClr val="tx2">
                    <a:lumMod val="75000"/>
                    <a:lumOff val="25000"/>
                  </a:schemeClr>
                </a:solidFill>
              </a:rPr>
              <a:t>Children learn simple French vocabulary through exposure to songs, familiar stories, counting, greetings and instructions.</a:t>
            </a:r>
          </a:p>
          <a:p>
            <a:endParaRPr lang="en-GB" sz="4000" dirty="0">
              <a:solidFill>
                <a:schemeClr val="tx2">
                  <a:lumMod val="75000"/>
                  <a:lumOff val="25000"/>
                </a:schemeClr>
              </a:solidFill>
            </a:endParaRPr>
          </a:p>
          <a:p>
            <a:endParaRPr lang="en-GB" sz="4000" dirty="0">
              <a:solidFill>
                <a:schemeClr val="tx2">
                  <a:lumMod val="75000"/>
                  <a:lumOff val="25000"/>
                </a:schemeClr>
              </a:solidFill>
            </a:endParaRPr>
          </a:p>
        </p:txBody>
      </p:sp>
      <p:sp>
        <p:nvSpPr>
          <p:cNvPr id="6" name="Speech Bubble: Rectangle 5">
            <a:extLst>
              <a:ext uri="{FF2B5EF4-FFF2-40B4-BE49-F238E27FC236}">
                <a16:creationId xmlns:a16="http://schemas.microsoft.com/office/drawing/2014/main" id="{EF035BB5-1494-C184-9D69-28AE18593D34}"/>
              </a:ext>
            </a:extLst>
          </p:cNvPr>
          <p:cNvSpPr/>
          <p:nvPr/>
        </p:nvSpPr>
        <p:spPr>
          <a:xfrm>
            <a:off x="990600" y="4943724"/>
            <a:ext cx="2170889" cy="762075"/>
          </a:xfrm>
          <a:prstGeom prst="wedgeRectCallout">
            <a:avLst>
              <a:gd name="adj1" fmla="val -40598"/>
              <a:gd name="adj2" fmla="val 9474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UD Digi Kyokasho NK-B" panose="02020700000000000000" pitchFamily="18" charset="-128"/>
                <a:ea typeface="UD Digi Kyokasho NK-B" panose="02020700000000000000" pitchFamily="18" charset="-128"/>
              </a:rPr>
              <a:t>Bonjour</a:t>
            </a:r>
            <a:r>
              <a:rPr lang="en-GB" sz="2400" dirty="0">
                <a:latin typeface="UD Digi Kyokasho NK-B" panose="02020700000000000000" pitchFamily="18" charset="-128"/>
                <a:ea typeface="UD Digi Kyokasho NK-B" panose="02020700000000000000" pitchFamily="18" charset="-128"/>
              </a:rPr>
              <a:t>!</a:t>
            </a:r>
          </a:p>
        </p:txBody>
      </p:sp>
      <p:sp>
        <p:nvSpPr>
          <p:cNvPr id="7" name="Speech Bubble: Oval 6">
            <a:extLst>
              <a:ext uri="{FF2B5EF4-FFF2-40B4-BE49-F238E27FC236}">
                <a16:creationId xmlns:a16="http://schemas.microsoft.com/office/drawing/2014/main" id="{C98FB739-2083-7383-27C0-C60ED023E3F0}"/>
              </a:ext>
            </a:extLst>
          </p:cNvPr>
          <p:cNvSpPr/>
          <p:nvPr/>
        </p:nvSpPr>
        <p:spPr>
          <a:xfrm>
            <a:off x="4391898" y="5425684"/>
            <a:ext cx="2263584" cy="665657"/>
          </a:xfrm>
          <a:prstGeom prst="wedgeEllipseCallout">
            <a:avLst>
              <a:gd name="adj1" fmla="val -59579"/>
              <a:gd name="adj2" fmla="val 87735"/>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UD Digi Kyokasho NK-B" panose="02020700000000000000" pitchFamily="18" charset="-128"/>
                <a:ea typeface="UD Digi Kyokasho NK-B" panose="02020700000000000000" pitchFamily="18" charset="-128"/>
              </a:rPr>
              <a:t>Salut</a:t>
            </a:r>
            <a:r>
              <a:rPr lang="en-GB" sz="2400" dirty="0">
                <a:latin typeface="UD Digi Kyokasho NK-B" panose="02020700000000000000" pitchFamily="18" charset="-128"/>
                <a:ea typeface="UD Digi Kyokasho NK-B" panose="02020700000000000000" pitchFamily="18" charset="-128"/>
              </a:rPr>
              <a:t>!</a:t>
            </a:r>
          </a:p>
        </p:txBody>
      </p:sp>
      <p:sp>
        <p:nvSpPr>
          <p:cNvPr id="8" name="Speech Bubble: Rectangle 7">
            <a:extLst>
              <a:ext uri="{FF2B5EF4-FFF2-40B4-BE49-F238E27FC236}">
                <a16:creationId xmlns:a16="http://schemas.microsoft.com/office/drawing/2014/main" id="{098CAA59-2633-4182-5280-97726783EADA}"/>
              </a:ext>
            </a:extLst>
          </p:cNvPr>
          <p:cNvSpPr/>
          <p:nvPr/>
        </p:nvSpPr>
        <p:spPr>
          <a:xfrm>
            <a:off x="8065852" y="5356397"/>
            <a:ext cx="3135548" cy="665657"/>
          </a:xfrm>
          <a:prstGeom prst="wedgeRectCallout">
            <a:avLst>
              <a:gd name="adj1" fmla="val 47820"/>
              <a:gd name="adj2" fmla="val 113743"/>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latin typeface="+mj-lt"/>
                <a:ea typeface="UD Digi Kyokasho NK-B" panose="02020700000000000000" pitchFamily="18" charset="-128"/>
              </a:rPr>
              <a:t>Un, deux, trois.  Étoile.</a:t>
            </a:r>
          </a:p>
        </p:txBody>
      </p:sp>
    </p:spTree>
    <p:extLst>
      <p:ext uri="{BB962C8B-B14F-4D97-AF65-F5344CB8AC3E}">
        <p14:creationId xmlns:p14="http://schemas.microsoft.com/office/powerpoint/2010/main" val="345818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9391A-F9D7-8E8A-CA8C-FA2ED954A8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34252E-ECA1-1058-37F4-E3B396420898}"/>
              </a:ext>
            </a:extLst>
          </p:cNvPr>
          <p:cNvSpPr>
            <a:spLocks noGrp="1"/>
          </p:cNvSpPr>
          <p:nvPr>
            <p:ph idx="4294967295"/>
          </p:nvPr>
        </p:nvSpPr>
        <p:spPr>
          <a:xfrm>
            <a:off x="642026" y="301556"/>
            <a:ext cx="10943617" cy="6556443"/>
          </a:xfrm>
        </p:spPr>
        <p:txBody>
          <a:bodyPr>
            <a:normAutofit lnSpcReduction="10000"/>
          </a:bodyPr>
          <a:lstStyle/>
          <a:p>
            <a:pPr marL="0" indent="0">
              <a:buNone/>
            </a:pPr>
            <a:r>
              <a:rPr lang="en-GB" sz="4000" b="1" u="sng" dirty="0">
                <a:solidFill>
                  <a:schemeClr val="tx2">
                    <a:lumMod val="75000"/>
                    <a:lumOff val="25000"/>
                  </a:schemeClr>
                </a:solidFill>
              </a:rPr>
              <a:t>French: Key Stage 2</a:t>
            </a:r>
          </a:p>
          <a:p>
            <a:pPr marL="0" indent="0">
              <a:lnSpc>
                <a:spcPct val="100000"/>
              </a:lnSpc>
              <a:buNone/>
            </a:pPr>
            <a:r>
              <a:rPr lang="en-GB" sz="2100" b="1" dirty="0">
                <a:solidFill>
                  <a:schemeClr val="tx2">
                    <a:lumMod val="75000"/>
                    <a:lumOff val="25000"/>
                  </a:schemeClr>
                </a:solidFill>
              </a:rPr>
              <a:t>The rolling four-year mixed-age planning programme, which is aligned with the National curriculum, ensures a clear pathway for pupil learning. Progression is broken down into the following key areas:</a:t>
            </a:r>
          </a:p>
          <a:p>
            <a:pPr marL="0" indent="0">
              <a:lnSpc>
                <a:spcPct val="100000"/>
              </a:lnSpc>
              <a:buNone/>
            </a:pPr>
            <a:endParaRPr lang="en-GB" sz="700" b="1" dirty="0">
              <a:solidFill>
                <a:schemeClr val="tx2">
                  <a:lumMod val="75000"/>
                  <a:lumOff val="25000"/>
                </a:schemeClr>
              </a:solidFill>
            </a:endParaRPr>
          </a:p>
          <a:p>
            <a:pPr marL="0" indent="0">
              <a:lnSpc>
                <a:spcPct val="100000"/>
              </a:lnSpc>
              <a:buNone/>
            </a:pPr>
            <a:r>
              <a:rPr lang="en-GB" sz="2100" b="1" u="sng" dirty="0">
                <a:solidFill>
                  <a:schemeClr val="tx2">
                    <a:lumMod val="75000"/>
                    <a:lumOff val="25000"/>
                  </a:schemeClr>
                </a:solidFill>
              </a:rPr>
              <a:t>Phonics</a:t>
            </a:r>
            <a:r>
              <a:rPr lang="en-GB" sz="2100" b="1" dirty="0">
                <a:solidFill>
                  <a:schemeClr val="tx2">
                    <a:lumMod val="75000"/>
                    <a:lumOff val="25000"/>
                  </a:schemeClr>
                </a:solidFill>
              </a:rPr>
              <a:t> – becoming familiar with key French phonemes, spelling and pronunciation.</a:t>
            </a:r>
          </a:p>
          <a:p>
            <a:pPr marL="0" indent="0">
              <a:lnSpc>
                <a:spcPct val="100000"/>
              </a:lnSpc>
              <a:buNone/>
            </a:pPr>
            <a:r>
              <a:rPr lang="en-GB" sz="2100" b="1" u="sng" dirty="0">
                <a:solidFill>
                  <a:schemeClr val="tx2">
                    <a:lumMod val="75000"/>
                    <a:lumOff val="25000"/>
                  </a:schemeClr>
                </a:solidFill>
              </a:rPr>
              <a:t>Vocabulary</a:t>
            </a:r>
            <a:r>
              <a:rPr lang="en-GB" sz="2100" b="1" dirty="0">
                <a:solidFill>
                  <a:schemeClr val="tx2">
                    <a:lumMod val="75000"/>
                    <a:lumOff val="25000"/>
                  </a:schemeClr>
                </a:solidFill>
              </a:rPr>
              <a:t> – introducing commonly-used words; memorising high-frequency keywords.</a:t>
            </a:r>
          </a:p>
          <a:p>
            <a:pPr marL="0" indent="0">
              <a:lnSpc>
                <a:spcPct val="100000"/>
              </a:lnSpc>
              <a:buNone/>
            </a:pPr>
            <a:r>
              <a:rPr lang="en-GB" sz="2100" b="1" u="sng" dirty="0">
                <a:solidFill>
                  <a:schemeClr val="tx2">
                    <a:lumMod val="75000"/>
                    <a:lumOff val="25000"/>
                  </a:schemeClr>
                </a:solidFill>
              </a:rPr>
              <a:t>Grammar</a:t>
            </a:r>
            <a:r>
              <a:rPr lang="en-GB" sz="2100" b="1" dirty="0">
                <a:solidFill>
                  <a:schemeClr val="tx2">
                    <a:lumMod val="75000"/>
                    <a:lumOff val="25000"/>
                  </a:schemeClr>
                </a:solidFill>
              </a:rPr>
              <a:t> – systematically learning French grammar and applying it in a variety of contexts; practising grammar structures in speaking, writing, reading and listening activities.</a:t>
            </a:r>
          </a:p>
          <a:p>
            <a:pPr marL="0" indent="0">
              <a:lnSpc>
                <a:spcPct val="100000"/>
              </a:lnSpc>
              <a:buNone/>
            </a:pPr>
            <a:r>
              <a:rPr lang="en-GB" sz="2100" b="1" u="sng" dirty="0">
                <a:solidFill>
                  <a:schemeClr val="tx2">
                    <a:lumMod val="75000"/>
                    <a:lumOff val="25000"/>
                  </a:schemeClr>
                </a:solidFill>
              </a:rPr>
              <a:t>Language comprehension (listening and reading) </a:t>
            </a:r>
            <a:r>
              <a:rPr lang="en-GB" sz="2100" b="1" dirty="0">
                <a:solidFill>
                  <a:schemeClr val="tx2">
                    <a:lumMod val="75000"/>
                    <a:lumOff val="25000"/>
                  </a:schemeClr>
                </a:solidFill>
              </a:rPr>
              <a:t>– applying knowledge of phonics, vocabulary and grammar; decoding what the children hear and read more accurately and efficiently using a range of strategies.</a:t>
            </a:r>
          </a:p>
          <a:p>
            <a:pPr marL="0" indent="0">
              <a:lnSpc>
                <a:spcPct val="100000"/>
              </a:lnSpc>
              <a:buNone/>
            </a:pPr>
            <a:r>
              <a:rPr lang="en-GB" sz="2100" b="1" u="sng" dirty="0">
                <a:solidFill>
                  <a:schemeClr val="tx2">
                    <a:lumMod val="75000"/>
                    <a:lumOff val="25000"/>
                  </a:schemeClr>
                </a:solidFill>
              </a:rPr>
              <a:t>Language production (speaking and writing) </a:t>
            </a:r>
            <a:r>
              <a:rPr lang="en-GB" sz="2100" b="1" dirty="0">
                <a:solidFill>
                  <a:schemeClr val="tx2">
                    <a:lumMod val="75000"/>
                    <a:lumOff val="25000"/>
                  </a:schemeClr>
                </a:solidFill>
              </a:rPr>
              <a:t>– applying what the children have learnt across other knowledge strands to speak and write in French.</a:t>
            </a:r>
          </a:p>
          <a:p>
            <a:pPr marL="0" indent="0">
              <a:lnSpc>
                <a:spcPct val="100000"/>
              </a:lnSpc>
              <a:buNone/>
            </a:pPr>
            <a:r>
              <a:rPr lang="en-GB" sz="2100" b="1" u="sng" dirty="0">
                <a:solidFill>
                  <a:schemeClr val="tx2">
                    <a:lumMod val="75000"/>
                    <a:lumOff val="25000"/>
                  </a:schemeClr>
                </a:solidFill>
              </a:rPr>
              <a:t>Cultural awareness </a:t>
            </a:r>
            <a:r>
              <a:rPr lang="en-GB" sz="2100" b="1" dirty="0">
                <a:solidFill>
                  <a:schemeClr val="tx2">
                    <a:lumMod val="75000"/>
                    <a:lumOff val="25000"/>
                  </a:schemeClr>
                </a:solidFill>
              </a:rPr>
              <a:t>– learning about French food, celebrations, festivals, art and French-speaking countries around the world.</a:t>
            </a:r>
            <a:endParaRPr lang="en-GB" sz="2100" dirty="0">
              <a:solidFill>
                <a:schemeClr val="tx2">
                  <a:lumMod val="75000"/>
                  <a:lumOff val="25000"/>
                </a:schemeClr>
              </a:solidFill>
            </a:endParaRPr>
          </a:p>
          <a:p>
            <a:endParaRPr lang="en-GB" dirty="0">
              <a:solidFill>
                <a:schemeClr val="tx2">
                  <a:lumMod val="75000"/>
                  <a:lumOff val="25000"/>
                </a:schemeClr>
              </a:solidFill>
            </a:endParaRPr>
          </a:p>
          <a:p>
            <a:endParaRPr lang="en-GB" dirty="0"/>
          </a:p>
          <a:p>
            <a:pPr marL="0" indent="0">
              <a:buNone/>
            </a:pPr>
            <a:endParaRPr lang="en-GB" dirty="0"/>
          </a:p>
          <a:p>
            <a:pPr marL="0" indent="0">
              <a:buNone/>
            </a:pPr>
            <a:endParaRPr lang="en-GB" dirty="0"/>
          </a:p>
          <a:p>
            <a:pPr marL="0" indent="0">
              <a:buNone/>
            </a:pPr>
            <a:endParaRPr lang="en-GB" b="1" dirty="0"/>
          </a:p>
          <a:p>
            <a:endParaRPr lang="en-GB" dirty="0"/>
          </a:p>
        </p:txBody>
      </p:sp>
    </p:spTree>
    <p:extLst>
      <p:ext uri="{BB962C8B-B14F-4D97-AF65-F5344CB8AC3E}">
        <p14:creationId xmlns:p14="http://schemas.microsoft.com/office/powerpoint/2010/main" val="2425202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4BFBF-90FF-1740-E86F-C23B23AC7CF7}"/>
              </a:ext>
            </a:extLst>
          </p:cNvPr>
          <p:cNvSpPr>
            <a:spLocks noGrp="1"/>
          </p:cNvSpPr>
          <p:nvPr>
            <p:ph type="title"/>
          </p:nvPr>
        </p:nvSpPr>
        <p:spPr>
          <a:xfrm>
            <a:off x="0" y="2155653"/>
            <a:ext cx="2784543" cy="2277161"/>
          </a:xfrm>
          <a:noFill/>
        </p:spPr>
        <p:txBody>
          <a:bodyPr vert="horz" lIns="91440" tIns="45720" rIns="91440" bIns="45720" rtlCol="0" anchor="ctr">
            <a:normAutofit/>
          </a:bodyPr>
          <a:lstStyle/>
          <a:p>
            <a:pPr algn="ctr">
              <a:lnSpc>
                <a:spcPct val="100000"/>
              </a:lnSpc>
            </a:pPr>
            <a:r>
              <a:rPr lang="en-US" sz="2800" dirty="0">
                <a:solidFill>
                  <a:schemeClr val="tx2">
                    <a:lumMod val="90000"/>
                    <a:lumOff val="10000"/>
                  </a:schemeClr>
                </a:solidFill>
                <a:latin typeface="UD Digi Kyokasho NP-B" panose="02020700000000000000" pitchFamily="18" charset="-128"/>
                <a:ea typeface="UD Digi Kyokasho NP-B" panose="02020700000000000000" pitchFamily="18" charset="-128"/>
              </a:rPr>
              <a:t>French</a:t>
            </a:r>
            <a:r>
              <a:rPr lang="en-US" sz="2800" kern="1200" dirty="0">
                <a:solidFill>
                  <a:schemeClr val="tx2">
                    <a:lumMod val="90000"/>
                    <a:lumOff val="10000"/>
                  </a:schemeClr>
                </a:solidFill>
                <a:latin typeface="UD Digi Kyokasho NP-B" panose="02020700000000000000" pitchFamily="18" charset="-128"/>
                <a:ea typeface="UD Digi Kyokasho NP-B" panose="02020700000000000000" pitchFamily="18" charset="-128"/>
              </a:rPr>
              <a:t> in</a:t>
            </a:r>
            <a:br>
              <a:rPr lang="en-US" sz="2800" kern="1200" dirty="0">
                <a:solidFill>
                  <a:schemeClr val="tx2">
                    <a:lumMod val="90000"/>
                    <a:lumOff val="10000"/>
                  </a:schemeClr>
                </a:solidFill>
                <a:latin typeface="UD Digi Kyokasho NP-B" panose="02020700000000000000" pitchFamily="18" charset="-128"/>
                <a:ea typeface="UD Digi Kyokasho NP-B" panose="02020700000000000000" pitchFamily="18" charset="-128"/>
              </a:rPr>
            </a:br>
            <a:r>
              <a:rPr lang="en-US" sz="2800" kern="1200" dirty="0">
                <a:solidFill>
                  <a:schemeClr val="tx2">
                    <a:lumMod val="90000"/>
                    <a:lumOff val="10000"/>
                  </a:schemeClr>
                </a:solidFill>
                <a:latin typeface="UD Digi Kyokasho NP-B" panose="02020700000000000000" pitchFamily="18" charset="-128"/>
                <a:ea typeface="UD Digi Kyokasho NP-B" panose="02020700000000000000" pitchFamily="18" charset="-128"/>
              </a:rPr>
              <a:t>Key Stage 2 2025-26</a:t>
            </a:r>
          </a:p>
        </p:txBody>
      </p:sp>
      <p:pic>
        <p:nvPicPr>
          <p:cNvPr id="3" name="Picture 2">
            <a:extLst>
              <a:ext uri="{FF2B5EF4-FFF2-40B4-BE49-F238E27FC236}">
                <a16:creationId xmlns:a16="http://schemas.microsoft.com/office/drawing/2014/main" id="{DAA4ECE8-9A8C-46F4-C5FB-A8ED1D67E53E}"/>
              </a:ext>
            </a:extLst>
          </p:cNvPr>
          <p:cNvPicPr>
            <a:picLocks noChangeAspect="1"/>
          </p:cNvPicPr>
          <p:nvPr/>
        </p:nvPicPr>
        <p:blipFill>
          <a:blip r:embed="rId2"/>
          <a:stretch>
            <a:fillRect/>
          </a:stretch>
        </p:blipFill>
        <p:spPr>
          <a:xfrm>
            <a:off x="658846" y="938611"/>
            <a:ext cx="1466850" cy="1485900"/>
          </a:xfrm>
          <a:prstGeom prst="rect">
            <a:avLst/>
          </a:prstGeom>
        </p:spPr>
      </p:pic>
      <p:sp>
        <p:nvSpPr>
          <p:cNvPr id="5" name="Rectangle: Rounded Corners 4">
            <a:extLst>
              <a:ext uri="{FF2B5EF4-FFF2-40B4-BE49-F238E27FC236}">
                <a16:creationId xmlns:a16="http://schemas.microsoft.com/office/drawing/2014/main" id="{C621D0B9-0FCC-3BCB-B00A-3156EE384E6F}"/>
              </a:ext>
            </a:extLst>
          </p:cNvPr>
          <p:cNvSpPr/>
          <p:nvPr/>
        </p:nvSpPr>
        <p:spPr>
          <a:xfrm>
            <a:off x="2684834" y="126460"/>
            <a:ext cx="9507166" cy="6634263"/>
          </a:xfrm>
          <a:prstGeom prst="roundRect">
            <a:avLst>
              <a:gd name="adj" fmla="val 2591"/>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9AAA4AE7-84CD-D16C-B53C-D94DF74F57A9}"/>
              </a:ext>
            </a:extLst>
          </p:cNvPr>
          <p:cNvGraphicFramePr>
            <a:graphicFrameLocks noGrp="1"/>
          </p:cNvGraphicFramePr>
          <p:nvPr>
            <p:extLst>
              <p:ext uri="{D42A27DB-BD31-4B8C-83A1-F6EECF244321}">
                <p14:modId xmlns:p14="http://schemas.microsoft.com/office/powerpoint/2010/main" val="910181139"/>
              </p:ext>
            </p:extLst>
          </p:nvPr>
        </p:nvGraphicFramePr>
        <p:xfrm>
          <a:off x="2784542" y="227411"/>
          <a:ext cx="9254934" cy="6400800"/>
        </p:xfrm>
        <a:graphic>
          <a:graphicData uri="http://schemas.openxmlformats.org/drawingml/2006/table">
            <a:tbl>
              <a:tblPr firstRow="1" bandRow="1">
                <a:tableStyleId>{5C22544A-7EE6-4342-B048-85BDC9FD1C3A}</a:tableStyleId>
              </a:tblPr>
              <a:tblGrid>
                <a:gridCol w="3084978">
                  <a:extLst>
                    <a:ext uri="{9D8B030D-6E8A-4147-A177-3AD203B41FA5}">
                      <a16:colId xmlns:a16="http://schemas.microsoft.com/office/drawing/2014/main" val="3379432589"/>
                    </a:ext>
                  </a:extLst>
                </a:gridCol>
                <a:gridCol w="3084978">
                  <a:extLst>
                    <a:ext uri="{9D8B030D-6E8A-4147-A177-3AD203B41FA5}">
                      <a16:colId xmlns:a16="http://schemas.microsoft.com/office/drawing/2014/main" val="2480971525"/>
                    </a:ext>
                  </a:extLst>
                </a:gridCol>
                <a:gridCol w="3084978">
                  <a:extLst>
                    <a:ext uri="{9D8B030D-6E8A-4147-A177-3AD203B41FA5}">
                      <a16:colId xmlns:a16="http://schemas.microsoft.com/office/drawing/2014/main" val="2817398292"/>
                    </a:ext>
                  </a:extLst>
                </a:gridCol>
              </a:tblGrid>
              <a:tr h="3995796">
                <a:tc>
                  <a:txBody>
                    <a:bodyPr/>
                    <a:lstStyle/>
                    <a:p>
                      <a:pPr algn="ctr">
                        <a:lnSpc>
                          <a:spcPct val="100000"/>
                        </a:lnSpc>
                        <a:spcAft>
                          <a:spcPts val="0"/>
                        </a:spcAft>
                        <a:buNone/>
                      </a:pPr>
                      <a:r>
                        <a:rPr lang="en-GB" sz="1400" b="1" kern="100" dirty="0">
                          <a:solidFill>
                            <a:srgbClr val="E97132"/>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AUTUMN TERM</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E97132"/>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French Greetings</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in French there are formal and informal greetings and when it is appropriate to use each one.</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different greetings are used at different times of the day.</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tone of voice can indicate a question.</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a cedilla is the tail mark under the </a:t>
                      </a:r>
                      <a:r>
                        <a:rPr lang="en-GB" sz="1200" kern="100" dirty="0">
                          <a:solidFill>
                            <a:schemeClr val="tx1"/>
                          </a:solidFill>
                          <a:effectLst/>
                          <a:latin typeface="UD Digi Kyokasho NK-R" panose="02020400000000000000" pitchFamily="18" charset="-128"/>
                          <a:ea typeface="UD Digi Kyokasho NK-R" panose="02020400000000000000" pitchFamily="18" charset="-128"/>
                          <a:cs typeface="Times New Roman" panose="02020603050405020304" pitchFamily="18" charset="0"/>
                        </a:rPr>
                        <a:t>ç</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and that it changes the pronunciation of the c from a hard sound to a soft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s</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sound.</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French words are pronounced differently to the way they are spelt.</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p>
                    <a:p>
                      <a:pPr algn="ctr">
                        <a:lnSpc>
                          <a:spcPct val="100000"/>
                        </a:lnSpc>
                        <a:spcAft>
                          <a:spcPts val="0"/>
                        </a:spcAft>
                        <a:buNone/>
                      </a:pPr>
                      <a:r>
                        <a:rPr lang="en-GB" sz="1400" b="1" kern="100" dirty="0">
                          <a:solidFill>
                            <a:srgbClr val="E97132"/>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French Adjectives</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effectLst/>
                          <a:latin typeface="UD Digi Kyokasho NK-R" panose="02020400000000000000" pitchFamily="18" charset="-128"/>
                          <a:ea typeface="Aptos" panose="020B0004020202020204" pitchFamily="34" charset="0"/>
                          <a:cs typeface="Times New Roman" panose="02020603050405020304" pitchFamily="18" charset="0"/>
                        </a:rPr>
                        <a:t> </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a cognate is a word that is the same in both French and English e.g. un triangle.</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a near-cognate is a word that is very similar but not identical in French and English e.g. un cercle.</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adjectives of size are positioned in front of the noun in French e.g. un grand cercle.</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adjectives of colour are positioned after the noun in French e.g. un cercle bleu.</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buNone/>
                      </a:pPr>
                      <a:r>
                        <a:rPr lang="en-GB" sz="1400" b="1" kern="100" dirty="0">
                          <a:solidFill>
                            <a:srgbClr val="00B050"/>
                          </a:solidFill>
                          <a:effectLst>
                            <a:outerShdw blurRad="50800" dist="50800" dir="5400000" sx="2000" sy="2000" algn="ctr">
                              <a:schemeClr val="tx1"/>
                            </a:outerShdw>
                          </a:effectLst>
                          <a:latin typeface="UD Digi Kyokasho NK-R" panose="02020400000000000000" pitchFamily="18" charset="-128"/>
                          <a:ea typeface="Aptos" panose="020B0004020202020204" pitchFamily="34" charset="0"/>
                          <a:cs typeface="Times New Roman" panose="02020603050405020304" pitchFamily="18" charset="0"/>
                        </a:rPr>
                        <a:t>SPRING TERM</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00B050"/>
                          </a:solidFill>
                          <a:effectLst>
                            <a:outerShdw blurRad="50800" dist="50800" dir="5400000" sx="2000" sy="2000" algn="ctr">
                              <a:schemeClr val="tx1"/>
                            </a:outerShdw>
                          </a:effectLst>
                          <a:latin typeface="UD Digi Kyokasho NK-R" panose="02020400000000000000" pitchFamily="18" charset="-128"/>
                          <a:ea typeface="Aptos" panose="020B0004020202020204" pitchFamily="34" charset="0"/>
                          <a:cs typeface="Times New Roman" panose="02020603050405020304" pitchFamily="18" charset="0"/>
                        </a:rPr>
                        <a:t>Playground Games</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I can use known vocabulary, cognates and near cognates as clues to help me understand a text in French.</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sentences are often structured differently in French and English.</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the sounds the common phonemes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eu</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oi</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ou</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and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ui</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make in French.</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the names of some Parisian landmarks.</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some French playground games.</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00B050"/>
                          </a:solidFill>
                          <a:effectLst>
                            <a:outerShdw blurRad="50800" dist="50800" dir="5400000" sx="2000" sy="2000" algn="ctr">
                              <a:schemeClr val="tx1"/>
                            </a:outerShdw>
                          </a:effectLst>
                          <a:latin typeface="UD Digi Kyokasho NK-R" panose="02020400000000000000" pitchFamily="18" charset="-128"/>
                          <a:ea typeface="Aptos" panose="020B0004020202020204" pitchFamily="34" charset="0"/>
                          <a:cs typeface="Times New Roman" panose="02020603050405020304" pitchFamily="18" charset="0"/>
                        </a:rPr>
                        <a:t>In a French Classroom</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in French, a space is needed before and after ? and !</a:t>
                      </a:r>
                    </a:p>
                    <a:p>
                      <a:pPr algn="ctr">
                        <a:lnSpc>
                          <a:spcPct val="100000"/>
                        </a:lnSpc>
                        <a:spcAft>
                          <a:spcPts val="0"/>
                        </a:spcAft>
                        <a:buNone/>
                      </a:pP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some of the similarities and differences between school in France and schools in the UK.</a:t>
                      </a:r>
                    </a:p>
                    <a:p>
                      <a:pPr algn="ctr">
                        <a:lnSpc>
                          <a:spcPct val="100000"/>
                        </a:lnSpc>
                        <a:spcAft>
                          <a:spcPts val="0"/>
                        </a:spcAft>
                        <a:buNone/>
                      </a:pP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every French noun is either masculine or feminine.</a:t>
                      </a:r>
                    </a:p>
                    <a:p>
                      <a:pPr algn="ctr">
                        <a:lnSpc>
                          <a:spcPct val="100000"/>
                        </a:lnSpc>
                        <a:spcAft>
                          <a:spcPts val="0"/>
                        </a:spcAft>
                        <a:buNone/>
                      </a:pP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gender affects the form of the word un or </a:t>
                      </a:r>
                      <a:r>
                        <a:rPr lang="en-GB" sz="1200" b="1"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une</a:t>
                      </a: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(the indefinite article).</a:t>
                      </a:r>
                    </a:p>
                    <a:p>
                      <a:pPr algn="ctr">
                        <a:lnSpc>
                          <a:spcPct val="100000"/>
                        </a:lnSpc>
                        <a:spcAft>
                          <a:spcPts val="0"/>
                        </a:spcAft>
                        <a:buNone/>
                      </a:pPr>
                      <a:r>
                        <a:rPr lang="en-GB" sz="1200" b="1" kern="100" dirty="0">
                          <a:solidFill>
                            <a:schemeClr val="tx1"/>
                          </a:solidFill>
                          <a:effectLst/>
                          <a:latin typeface="UD Digi Kyokasho NK-R" panose="02020400000000000000" pitchFamily="18" charset="-128"/>
                          <a:cs typeface="Times New Roman" panose="02020603050405020304" pitchFamily="18" charset="0"/>
                        </a:rPr>
                        <a:t>I know that when we turn the statement j</a:t>
                      </a:r>
                      <a:r>
                        <a:rPr lang="en-US" sz="1200" b="1" kern="100" dirty="0">
                          <a:solidFill>
                            <a:schemeClr val="tx1"/>
                          </a:solidFill>
                          <a:effectLst/>
                          <a:latin typeface="UD Digi Kyokasho NK-R" panose="02020400000000000000" pitchFamily="18" charset="-128"/>
                          <a:cs typeface="Times New Roman" panose="02020603050405020304" pitchFamily="18" charset="0"/>
                        </a:rPr>
                        <a:t>’</a:t>
                      </a:r>
                      <a:r>
                        <a:rPr lang="en-GB" sz="1200" b="1" kern="100" dirty="0">
                          <a:solidFill>
                            <a:schemeClr val="tx1"/>
                          </a:solidFill>
                          <a:effectLst/>
                          <a:latin typeface="UD Digi Kyokasho NK-R" panose="02020400000000000000" pitchFamily="18" charset="-128"/>
                          <a:cs typeface="Times New Roman" panose="02020603050405020304" pitchFamily="18" charset="0"/>
                        </a:rPr>
                        <a:t>ai un/</a:t>
                      </a:r>
                      <a:r>
                        <a:rPr lang="en-GB" sz="1200" b="1" kern="100" dirty="0" err="1">
                          <a:solidFill>
                            <a:schemeClr val="tx1"/>
                          </a:solidFill>
                          <a:effectLst/>
                          <a:latin typeface="UD Digi Kyokasho NK-R" panose="02020400000000000000" pitchFamily="18" charset="-128"/>
                          <a:cs typeface="Times New Roman" panose="02020603050405020304" pitchFamily="18" charset="0"/>
                        </a:rPr>
                        <a:t>une</a:t>
                      </a:r>
                      <a:r>
                        <a:rPr lang="en-GB" sz="1200" b="1" kern="100" dirty="0">
                          <a:solidFill>
                            <a:schemeClr val="tx1"/>
                          </a:solidFill>
                          <a:effectLst/>
                          <a:latin typeface="UD Digi Kyokasho NK-R" panose="02020400000000000000" pitchFamily="18" charset="-128"/>
                          <a:cs typeface="Times New Roman" panose="02020603050405020304" pitchFamily="18" charset="0"/>
                        </a:rPr>
                        <a:t> (I have a</a:t>
                      </a:r>
                      <a:r>
                        <a:rPr lang="en-US" sz="1200" b="1" kern="100" dirty="0">
                          <a:solidFill>
                            <a:schemeClr val="tx1"/>
                          </a:solidFill>
                          <a:effectLst/>
                          <a:latin typeface="UD Digi Kyokasho NK-R" panose="02020400000000000000" pitchFamily="18" charset="-128"/>
                          <a:cs typeface="Times New Roman" panose="02020603050405020304" pitchFamily="18" charset="0"/>
                        </a:rPr>
                        <a:t>…</a:t>
                      </a:r>
                      <a:r>
                        <a:rPr lang="en-GB" sz="1200" b="1" kern="100" dirty="0">
                          <a:solidFill>
                            <a:schemeClr val="tx1"/>
                          </a:solidFill>
                          <a:effectLst/>
                          <a:latin typeface="UD Digi Kyokasho NK-R" panose="02020400000000000000" pitchFamily="18" charset="-128"/>
                          <a:cs typeface="Times New Roman" panose="02020603050405020304" pitchFamily="18" charset="0"/>
                        </a:rPr>
                        <a:t>) into a negative je n</a:t>
                      </a:r>
                      <a:r>
                        <a:rPr lang="en-US" sz="1200" b="1" kern="100" dirty="0">
                          <a:solidFill>
                            <a:schemeClr val="tx1"/>
                          </a:solidFill>
                          <a:effectLst/>
                          <a:latin typeface="UD Digi Kyokasho NK-R" panose="02020400000000000000" pitchFamily="18" charset="-128"/>
                          <a:cs typeface="Times New Roman" panose="02020603050405020304" pitchFamily="18" charset="0"/>
                        </a:rPr>
                        <a:t>’</a:t>
                      </a:r>
                      <a:r>
                        <a:rPr lang="en-GB" sz="1200" b="1" kern="100" dirty="0">
                          <a:solidFill>
                            <a:schemeClr val="tx1"/>
                          </a:solidFill>
                          <a:effectLst/>
                          <a:latin typeface="UD Digi Kyokasho NK-R" panose="02020400000000000000" pitchFamily="18" charset="-128"/>
                          <a:cs typeface="Times New Roman" panose="02020603050405020304" pitchFamily="18" charset="0"/>
                        </a:rPr>
                        <a:t>ai pas de (I don</a:t>
                      </a:r>
                      <a:r>
                        <a:rPr lang="en-US" sz="1200" b="1" kern="100" dirty="0">
                          <a:solidFill>
                            <a:schemeClr val="tx1"/>
                          </a:solidFill>
                          <a:effectLst/>
                          <a:latin typeface="UD Digi Kyokasho NK-R" panose="02020400000000000000" pitchFamily="18" charset="-128"/>
                          <a:cs typeface="Times New Roman" panose="02020603050405020304" pitchFamily="18" charset="0"/>
                        </a:rPr>
                        <a:t>’</a:t>
                      </a:r>
                      <a:r>
                        <a:rPr lang="en-GB" sz="1200" b="1" kern="100" dirty="0">
                          <a:solidFill>
                            <a:schemeClr val="tx1"/>
                          </a:solidFill>
                          <a:effectLst/>
                          <a:latin typeface="UD Digi Kyokasho NK-R" panose="02020400000000000000" pitchFamily="18" charset="-128"/>
                          <a:cs typeface="Times New Roman" panose="02020603050405020304" pitchFamily="18" charset="0"/>
                        </a:rPr>
                        <a:t>t have a</a:t>
                      </a:r>
                      <a:r>
                        <a:rPr lang="en-US" sz="1200" b="1" kern="100" dirty="0">
                          <a:solidFill>
                            <a:schemeClr val="tx1"/>
                          </a:solidFill>
                          <a:effectLst/>
                          <a:latin typeface="UD Digi Kyokasho NK-R" panose="02020400000000000000" pitchFamily="18" charset="-128"/>
                          <a:cs typeface="Times New Roman" panose="02020603050405020304" pitchFamily="18" charset="0"/>
                        </a:rPr>
                        <a:t>…</a:t>
                      </a:r>
                      <a:r>
                        <a:rPr lang="en-GB" sz="1200" b="1" kern="100" dirty="0">
                          <a:solidFill>
                            <a:schemeClr val="tx1"/>
                          </a:solidFill>
                          <a:effectLst/>
                          <a:latin typeface="UD Digi Kyokasho NK-R" panose="02020400000000000000" pitchFamily="18" charset="-128"/>
                          <a:cs typeface="Times New Roman" panose="02020603050405020304" pitchFamily="18" charset="0"/>
                        </a:rPr>
                        <a:t>) then we change the article from un/</a:t>
                      </a:r>
                      <a:r>
                        <a:rPr lang="en-GB" sz="1200" b="1" kern="100" dirty="0" err="1">
                          <a:solidFill>
                            <a:schemeClr val="tx1"/>
                          </a:solidFill>
                          <a:effectLst/>
                          <a:latin typeface="UD Digi Kyokasho NK-R" panose="02020400000000000000" pitchFamily="18" charset="-128"/>
                          <a:cs typeface="Times New Roman" panose="02020603050405020304" pitchFamily="18" charset="0"/>
                        </a:rPr>
                        <a:t>une</a:t>
                      </a:r>
                      <a:r>
                        <a:rPr lang="en-GB" sz="1200" b="1" kern="100" dirty="0">
                          <a:solidFill>
                            <a:schemeClr val="tx1"/>
                          </a:solidFill>
                          <a:effectLst/>
                          <a:latin typeface="UD Digi Kyokasho NK-R" panose="02020400000000000000" pitchFamily="18" charset="-128"/>
                          <a:cs typeface="Times New Roman" panose="02020603050405020304" pitchFamily="18" charset="0"/>
                        </a:rPr>
                        <a:t> to de.</a:t>
                      </a:r>
                    </a:p>
                    <a:p>
                      <a:pPr algn="ctr">
                        <a:lnSpc>
                          <a:spcPct val="100000"/>
                        </a:lnSpc>
                        <a:spcAft>
                          <a:spcPts val="0"/>
                        </a:spcAft>
                        <a:buNone/>
                      </a:pPr>
                      <a:endParaRPr lang="en-GB" sz="1200" b="1" kern="100" dirty="0">
                        <a:solidFill>
                          <a:schemeClr val="tx1"/>
                        </a:solidFill>
                        <a:effectLst/>
                        <a:latin typeface="UD Digi Kyokasho NK-R" panose="02020400000000000000" pitchFamily="18"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buNone/>
                      </a:pP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SUMMER TERM</a:t>
                      </a:r>
                    </a:p>
                    <a:p>
                      <a:pPr marL="0" algn="ctr" defTabSz="914400" rtl="0" eaLnBrk="1" latinLnBrk="0" hangingPunct="1">
                        <a:lnSpc>
                          <a:spcPct val="100000"/>
                        </a:lnSpc>
                        <a:spcAft>
                          <a:spcPts val="0"/>
                        </a:spcAft>
                        <a:buNone/>
                      </a:pP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Bon Appetit</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feminine nouns often (but not always) end in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e</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the equivalents for the word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the</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in French : le/la/l</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/les and </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a/an/some</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 un, </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une</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des. </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Je/j</a:t>
                      </a:r>
                      <a:r>
                        <a:rPr lang="en-US"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and </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tu</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and </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vous</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are subject pronouns. </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placing </a:t>
                      </a:r>
                      <a:r>
                        <a:rPr lang="en-GB" sz="1200" i="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ne</a:t>
                      </a:r>
                      <a:r>
                        <a:rPr lang="en-US" sz="1200" i="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a:t>
                      </a:r>
                      <a:r>
                        <a:rPr lang="en-GB" sz="1200" i="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pas</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around the verb makes it negative:  ne + verb + pas.</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228600"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some typical French food and/or drink.</a:t>
                      </a:r>
                    </a:p>
                    <a:p>
                      <a:pPr marL="228600" algn="ctr">
                        <a:lnSpc>
                          <a:spcPct val="100000"/>
                        </a:lnSpc>
                        <a:spcAft>
                          <a:spcPts val="0"/>
                        </a:spcAft>
                        <a:buNone/>
                      </a:pPr>
                      <a:r>
                        <a:rPr lang="en-GB" sz="1800" kern="100" dirty="0">
                          <a:effectLst/>
                          <a:latin typeface="UD Digi Kyokasho NK-R" panose="02020400000000000000" pitchFamily="18" charset="-128"/>
                          <a:ea typeface="Aptos" panose="020B0004020202020204" pitchFamily="34" charset="0"/>
                          <a:cs typeface="Times New Roman" panose="02020603050405020304" pitchFamily="18" charset="0"/>
                        </a:rPr>
                        <a:t> </a:t>
                      </a:r>
                    </a:p>
                    <a:p>
                      <a:pPr marL="228600" algn="ctr">
                        <a:lnSpc>
                          <a:spcPct val="100000"/>
                        </a:lnSpc>
                        <a:spcAft>
                          <a:spcPts val="0"/>
                        </a:spcAft>
                        <a:buNone/>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algn="ctr" defTabSz="914400" rtl="0" eaLnBrk="1" latinLnBrk="0" hangingPunct="1">
                        <a:lnSpc>
                          <a:spcPct val="100000"/>
                        </a:lnSpc>
                        <a:spcAft>
                          <a:spcPts val="0"/>
                        </a:spcAft>
                        <a:buNone/>
                      </a:pP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Shopping for French Food</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build 2-digit numbers in words up to 60, using a number builder resource for support if needed.</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make good attempts at accurate pronunciation of new vocabulary.</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a sentence changes according to noun gender.</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make predictions about language from a familiar story and join in with an oral performance.</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make at least one change to a noun in a given sentence and present the sentence orally.</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979554"/>
                  </a:ext>
                </a:extLst>
              </a:tr>
            </a:tbl>
          </a:graphicData>
        </a:graphic>
      </p:graphicFrame>
    </p:spTree>
    <p:extLst>
      <p:ext uri="{BB962C8B-B14F-4D97-AF65-F5344CB8AC3E}">
        <p14:creationId xmlns:p14="http://schemas.microsoft.com/office/powerpoint/2010/main" val="407816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B1D50-718D-37E3-DDC5-7098F28694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3C1FBE-21FF-8EDD-F44A-B22A25D4CEC8}"/>
              </a:ext>
            </a:extLst>
          </p:cNvPr>
          <p:cNvSpPr>
            <a:spLocks noGrp="1"/>
          </p:cNvSpPr>
          <p:nvPr>
            <p:ph type="title"/>
          </p:nvPr>
        </p:nvSpPr>
        <p:spPr>
          <a:xfrm>
            <a:off x="0" y="2155653"/>
            <a:ext cx="2784543" cy="2277161"/>
          </a:xfrm>
          <a:noFill/>
        </p:spPr>
        <p:txBody>
          <a:bodyPr vert="horz" lIns="91440" tIns="45720" rIns="91440" bIns="45720" rtlCol="0" anchor="ctr">
            <a:normAutofit/>
          </a:bodyPr>
          <a:lstStyle/>
          <a:p>
            <a:pPr algn="ctr">
              <a:lnSpc>
                <a:spcPct val="100000"/>
              </a:lnSpc>
            </a:pPr>
            <a:r>
              <a:rPr lang="en-US" sz="2800" dirty="0">
                <a:solidFill>
                  <a:schemeClr val="tx2">
                    <a:lumMod val="90000"/>
                    <a:lumOff val="10000"/>
                  </a:schemeClr>
                </a:solidFill>
                <a:latin typeface="UD Digi Kyokasho NP-B" panose="02020700000000000000" pitchFamily="18" charset="-128"/>
                <a:ea typeface="UD Digi Kyokasho NP-B" panose="02020700000000000000" pitchFamily="18" charset="-128"/>
              </a:rPr>
              <a:t>French</a:t>
            </a:r>
            <a:r>
              <a:rPr lang="en-US" sz="2800" kern="1200" dirty="0">
                <a:solidFill>
                  <a:schemeClr val="tx2">
                    <a:lumMod val="90000"/>
                    <a:lumOff val="10000"/>
                  </a:schemeClr>
                </a:solidFill>
                <a:latin typeface="UD Digi Kyokasho NP-B" panose="02020700000000000000" pitchFamily="18" charset="-128"/>
                <a:ea typeface="UD Digi Kyokasho NP-B" panose="02020700000000000000" pitchFamily="18" charset="-128"/>
              </a:rPr>
              <a:t> in</a:t>
            </a:r>
            <a:br>
              <a:rPr lang="en-US" sz="2800" kern="1200" dirty="0">
                <a:solidFill>
                  <a:schemeClr val="tx2">
                    <a:lumMod val="90000"/>
                    <a:lumOff val="10000"/>
                  </a:schemeClr>
                </a:solidFill>
                <a:latin typeface="UD Digi Kyokasho NP-B" panose="02020700000000000000" pitchFamily="18" charset="-128"/>
                <a:ea typeface="UD Digi Kyokasho NP-B" panose="02020700000000000000" pitchFamily="18" charset="-128"/>
              </a:rPr>
            </a:br>
            <a:r>
              <a:rPr lang="en-US" sz="2800" kern="1200" dirty="0">
                <a:solidFill>
                  <a:schemeClr val="tx2">
                    <a:lumMod val="90000"/>
                    <a:lumOff val="10000"/>
                  </a:schemeClr>
                </a:solidFill>
                <a:latin typeface="UD Digi Kyokasho NP-B" panose="02020700000000000000" pitchFamily="18" charset="-128"/>
                <a:ea typeface="UD Digi Kyokasho NP-B" panose="02020700000000000000" pitchFamily="18" charset="-128"/>
              </a:rPr>
              <a:t>Key Stage 2 2026-27</a:t>
            </a:r>
          </a:p>
        </p:txBody>
      </p:sp>
      <p:pic>
        <p:nvPicPr>
          <p:cNvPr id="3" name="Picture 2">
            <a:extLst>
              <a:ext uri="{FF2B5EF4-FFF2-40B4-BE49-F238E27FC236}">
                <a16:creationId xmlns:a16="http://schemas.microsoft.com/office/drawing/2014/main" id="{00FD7D97-0FA5-D704-9135-5071CB1F6F5A}"/>
              </a:ext>
            </a:extLst>
          </p:cNvPr>
          <p:cNvPicPr>
            <a:picLocks noChangeAspect="1"/>
          </p:cNvPicPr>
          <p:nvPr/>
        </p:nvPicPr>
        <p:blipFill>
          <a:blip r:embed="rId2"/>
          <a:stretch>
            <a:fillRect/>
          </a:stretch>
        </p:blipFill>
        <p:spPr>
          <a:xfrm>
            <a:off x="658846" y="938611"/>
            <a:ext cx="1466850" cy="1485900"/>
          </a:xfrm>
          <a:prstGeom prst="rect">
            <a:avLst/>
          </a:prstGeom>
        </p:spPr>
      </p:pic>
      <p:sp>
        <p:nvSpPr>
          <p:cNvPr id="5" name="Rectangle: Rounded Corners 4">
            <a:extLst>
              <a:ext uri="{FF2B5EF4-FFF2-40B4-BE49-F238E27FC236}">
                <a16:creationId xmlns:a16="http://schemas.microsoft.com/office/drawing/2014/main" id="{B2BDACAD-50EE-540A-0E7E-FAEF8A9DF3D6}"/>
              </a:ext>
            </a:extLst>
          </p:cNvPr>
          <p:cNvSpPr/>
          <p:nvPr/>
        </p:nvSpPr>
        <p:spPr>
          <a:xfrm>
            <a:off x="2684834" y="126460"/>
            <a:ext cx="9507166" cy="6634263"/>
          </a:xfrm>
          <a:prstGeom prst="roundRect">
            <a:avLst>
              <a:gd name="adj" fmla="val 2591"/>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A30ADB7F-9F04-2B56-3C14-4C820E4B6AA6}"/>
              </a:ext>
            </a:extLst>
          </p:cNvPr>
          <p:cNvGraphicFramePr>
            <a:graphicFrameLocks noGrp="1"/>
          </p:cNvGraphicFramePr>
          <p:nvPr>
            <p:extLst>
              <p:ext uri="{D42A27DB-BD31-4B8C-83A1-F6EECF244321}">
                <p14:modId xmlns:p14="http://schemas.microsoft.com/office/powerpoint/2010/main" val="678390025"/>
              </p:ext>
            </p:extLst>
          </p:nvPr>
        </p:nvGraphicFramePr>
        <p:xfrm>
          <a:off x="2782111" y="227411"/>
          <a:ext cx="9257365" cy="6431280"/>
        </p:xfrm>
        <a:graphic>
          <a:graphicData uri="http://schemas.openxmlformats.org/drawingml/2006/table">
            <a:tbl>
              <a:tblPr firstRow="1" bandRow="1">
                <a:tableStyleId>{5C22544A-7EE6-4342-B048-85BDC9FD1C3A}</a:tableStyleId>
              </a:tblPr>
              <a:tblGrid>
                <a:gridCol w="3087409">
                  <a:extLst>
                    <a:ext uri="{9D8B030D-6E8A-4147-A177-3AD203B41FA5}">
                      <a16:colId xmlns:a16="http://schemas.microsoft.com/office/drawing/2014/main" val="3379432589"/>
                    </a:ext>
                  </a:extLst>
                </a:gridCol>
                <a:gridCol w="3084978">
                  <a:extLst>
                    <a:ext uri="{9D8B030D-6E8A-4147-A177-3AD203B41FA5}">
                      <a16:colId xmlns:a16="http://schemas.microsoft.com/office/drawing/2014/main" val="2480971525"/>
                    </a:ext>
                  </a:extLst>
                </a:gridCol>
                <a:gridCol w="3084978">
                  <a:extLst>
                    <a:ext uri="{9D8B030D-6E8A-4147-A177-3AD203B41FA5}">
                      <a16:colId xmlns:a16="http://schemas.microsoft.com/office/drawing/2014/main" val="2817398292"/>
                    </a:ext>
                  </a:extLst>
                </a:gridCol>
              </a:tblGrid>
              <a:tr h="3995796">
                <a:tc>
                  <a:txBody>
                    <a:bodyPr/>
                    <a:lstStyle/>
                    <a:p>
                      <a:pPr algn="ctr">
                        <a:lnSpc>
                          <a:spcPct val="100000"/>
                        </a:lnSpc>
                        <a:spcAft>
                          <a:spcPts val="0"/>
                        </a:spcAft>
                        <a:buNone/>
                      </a:pPr>
                      <a:r>
                        <a:rPr lang="en-GB" sz="1400" b="1" kern="100" dirty="0">
                          <a:solidFill>
                            <a:srgbClr val="E97132"/>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AUTUMN TERM</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E97132"/>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Portraits: describing in French</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that adjectives change depending on whether they are describing a boy or girl, for example: </a:t>
                      </a:r>
                      <a:r>
                        <a:rPr lang="en-GB" sz="1200" b="1" kern="100" dirty="0" err="1">
                          <a:solidFill>
                            <a:schemeClr val="tx1"/>
                          </a:solidFill>
                          <a:effectLst/>
                          <a:latin typeface="UD Digi Kyokasho NK-R" panose="02020400000000000000" pitchFamily="18" charset="-128"/>
                          <a:ea typeface="+mn-ea"/>
                          <a:cs typeface="Times New Roman" panose="02020603050405020304" pitchFamily="18" charset="0"/>
                        </a:rPr>
                        <a:t>sérieux</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and </a:t>
                      </a:r>
                      <a:r>
                        <a:rPr lang="en-GB" sz="1200" b="1" kern="100" dirty="0" err="1">
                          <a:solidFill>
                            <a:schemeClr val="tx1"/>
                          </a:solidFill>
                          <a:effectLst/>
                          <a:latin typeface="UD Digi Kyokasho NK-R" panose="02020400000000000000" pitchFamily="18" charset="-128"/>
                          <a:ea typeface="+mn-ea"/>
                          <a:cs typeface="Times New Roman" panose="02020603050405020304" pitchFamily="18" charset="0"/>
                        </a:rPr>
                        <a:t>sérieuse</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a:t>
                      </a:r>
                      <a:r>
                        <a:rPr lang="en-GB" sz="1200" b="1" kern="100" dirty="0" err="1">
                          <a:solidFill>
                            <a:schemeClr val="tx1"/>
                          </a:solidFill>
                          <a:effectLst/>
                          <a:latin typeface="UD Digi Kyokasho NK-R" panose="02020400000000000000" pitchFamily="18" charset="-128"/>
                          <a:ea typeface="+mn-ea"/>
                          <a:cs typeface="Times New Roman" panose="02020603050405020304" pitchFamily="18" charset="0"/>
                        </a:rPr>
                        <a:t>dentify</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a person correctly from a description of their hair and eye colour.</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place words in the correct order with a sentence, with the adjectives following the noun.</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compose a spoken sentence to describe a friend.</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write sentences accurately with the correct adjectival agreement, using a support sheet.</a:t>
                      </a:r>
                    </a:p>
                    <a:p>
                      <a:pPr algn="ctr">
                        <a:lnSpc>
                          <a:spcPct val="100000"/>
                        </a:lnSpc>
                        <a:spcAft>
                          <a:spcPts val="0"/>
                        </a:spcAft>
                        <a:buNone/>
                      </a:pPr>
                      <a:endPar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E97132"/>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Clothes: Getting dressed in French </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kern="100" dirty="0">
                          <a:effectLst/>
                          <a:latin typeface="UD Digi Kyokasho NK-R" panose="02020400000000000000" pitchFamily="18" charset="-128"/>
                          <a:ea typeface="Aptos" panose="020B0004020202020204" pitchFamily="34" charset="0"/>
                          <a:cs typeface="Times New Roman" panose="02020603050405020304" pitchFamily="18" charset="0"/>
                        </a:rPr>
                        <a:t> </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how to convert the indefinite article to a possessive adjective.</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say the words for items of clothing with accurate pronunciation.</a:t>
                      </a:r>
                    </a:p>
                    <a:p>
                      <a:pPr marL="0" algn="ctr" defTabSz="914400" rtl="0" eaLnBrk="1" latinLnBrk="0" hangingPunct="1"/>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write accurately using a support and selecting the correct form of the adjective most of the time.</a:t>
                      </a:r>
                    </a:p>
                    <a:p>
                      <a:pPr marL="0" algn="ctr" defTabSz="914400" rtl="0" eaLnBrk="1" latinLnBrk="0" hangingPunct="1"/>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compose a sentence using </a:t>
                      </a:r>
                      <a:r>
                        <a:rPr lang="en-GB" sz="1200" b="1" kern="100" dirty="0" err="1">
                          <a:solidFill>
                            <a:schemeClr val="tx1"/>
                          </a:solidFill>
                          <a:effectLst/>
                          <a:latin typeface="UD Digi Kyokasho NK-R" panose="02020400000000000000" pitchFamily="18" charset="-128"/>
                          <a:ea typeface="+mn-ea"/>
                          <a:cs typeface="Times New Roman" panose="02020603050405020304" pitchFamily="18" charset="0"/>
                        </a:rPr>
                        <a:t>j’aime</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or je </a:t>
                      </a:r>
                      <a:r>
                        <a:rPr lang="en-GB" sz="1200" b="1" kern="100" dirty="0" err="1">
                          <a:solidFill>
                            <a:schemeClr val="tx1"/>
                          </a:solidFill>
                          <a:effectLst/>
                          <a:latin typeface="UD Digi Kyokasho NK-R" panose="02020400000000000000" pitchFamily="18" charset="-128"/>
                          <a:ea typeface="+mn-ea"/>
                          <a:cs typeface="Times New Roman" panose="02020603050405020304" pitchFamily="18" charset="0"/>
                        </a:rPr>
                        <a:t>n’aime</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pas.</a:t>
                      </a:r>
                    </a:p>
                    <a:p>
                      <a:pPr marL="0" algn="ctr" defTabSz="914400" rtl="0" eaLnBrk="1" latinLnBrk="0" hangingPunct="1"/>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use il/</a:t>
                      </a:r>
                      <a:r>
                        <a:rPr lang="en-GB" sz="1200" b="1" kern="100" dirty="0" err="1">
                          <a:solidFill>
                            <a:schemeClr val="tx1"/>
                          </a:solidFill>
                          <a:effectLst/>
                          <a:latin typeface="UD Digi Kyokasho NK-R" panose="02020400000000000000" pitchFamily="18" charset="-128"/>
                          <a:ea typeface="+mn-ea"/>
                          <a:cs typeface="Times New Roman" panose="02020603050405020304" pitchFamily="18" charset="0"/>
                        </a:rPr>
                        <a:t>elle</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correctly and place the adjective in the correct position in relation to the noun.</a:t>
                      </a:r>
                    </a:p>
                    <a:p>
                      <a:pPr algn="ctr">
                        <a:lnSpc>
                          <a:spcPct val="100000"/>
                        </a:lnSpc>
                        <a:spcAft>
                          <a:spcPts val="0"/>
                        </a:spcAft>
                        <a:buNone/>
                      </a:pP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buNone/>
                      </a:pPr>
                      <a:r>
                        <a:rPr lang="en-GB" sz="1400" b="1" kern="100" dirty="0">
                          <a:solidFill>
                            <a:srgbClr val="00B050"/>
                          </a:solidFill>
                          <a:effectLst>
                            <a:outerShdw blurRad="50800" dist="50800" dir="5400000" sx="2000" sy="2000" algn="ctr">
                              <a:schemeClr val="tx1"/>
                            </a:outerShdw>
                          </a:effectLst>
                          <a:latin typeface="UD Digi Kyokasho NK-R" panose="02020400000000000000" pitchFamily="18" charset="-128"/>
                          <a:ea typeface="Aptos" panose="020B0004020202020204" pitchFamily="34" charset="0"/>
                          <a:cs typeface="Times New Roman" panose="02020603050405020304" pitchFamily="18" charset="0"/>
                        </a:rPr>
                        <a:t>SPRING TERM</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00B050"/>
                          </a:solidFill>
                          <a:effectLst>
                            <a:outerShdw blurRad="50800" dist="50800" dir="5400000" sx="2000" sy="2000" algn="ctr">
                              <a:schemeClr val="tx1"/>
                            </a:outerShdw>
                          </a:effectLst>
                          <a:latin typeface="UD Digi Kyokasho NK-R" panose="02020400000000000000" pitchFamily="18" charset="-128"/>
                          <a:ea typeface="Aptos" panose="020B0004020202020204" pitchFamily="34" charset="0"/>
                          <a:cs typeface="Times New Roman" panose="02020603050405020304" pitchFamily="18" charset="0"/>
                        </a:rPr>
                        <a:t>French numbers, calendars and birthdays</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algn="ctr" defTabSz="914400" rtl="0" eaLnBrk="1" latinLnBrk="0" hangingPunct="1">
                        <a:lnSpc>
                          <a:spcPct val="100000"/>
                        </a:lnSpc>
                        <a:spcAft>
                          <a:spcPts val="0"/>
                        </a:spcAft>
                        <a:buNone/>
                      </a:pP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the numbers to 31 in French.</a:t>
                      </a:r>
                    </a:p>
                    <a:p>
                      <a:pPr marL="0" algn="ctr" defTabSz="914400" rtl="0" eaLnBrk="1" latinLnBrk="0" hangingPunct="1">
                        <a:lnSpc>
                          <a:spcPct val="100000"/>
                        </a:lnSpc>
                        <a:spcAft>
                          <a:spcPts val="0"/>
                        </a:spcAft>
                        <a:buNone/>
                      </a:pP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calculate Maths sums correctly in French.</a:t>
                      </a:r>
                    </a:p>
                    <a:p>
                      <a:pPr marL="0" algn="ctr" defTabSz="914400" rtl="0" eaLnBrk="1" latinLnBrk="0" hangingPunct="1">
                        <a:lnSpc>
                          <a:spcPct val="100000"/>
                        </a:lnSpc>
                        <a:spcAft>
                          <a:spcPts val="0"/>
                        </a:spcAft>
                        <a:buNone/>
                      </a:pP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all the days of the week and months of the year and names of the seasons in French.</a:t>
                      </a:r>
                    </a:p>
                    <a:p>
                      <a:pPr marL="0" algn="ctr" defTabSz="914400" rtl="0" eaLnBrk="1" latinLnBrk="0" hangingPunct="1">
                        <a:lnSpc>
                          <a:spcPct val="100000"/>
                        </a:lnSpc>
                        <a:spcAft>
                          <a:spcPts val="0"/>
                        </a:spcAft>
                        <a:buNone/>
                      </a:pP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I know the words for yesterday and today.</a:t>
                      </a:r>
                    </a:p>
                    <a:p>
                      <a:pPr marL="0" algn="ctr" defTabSz="914400" rtl="0" eaLnBrk="1" latinLnBrk="0" hangingPunct="1">
                        <a:lnSpc>
                          <a:spcPct val="100000"/>
                        </a:lnSpc>
                        <a:spcAft>
                          <a:spcPts val="0"/>
                        </a:spcAft>
                        <a:buNone/>
                      </a:pP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ask when someone’s birthday is and give the number and month of my own birthday.</a:t>
                      </a:r>
                    </a:p>
                    <a:p>
                      <a:pPr marL="0" algn="ctr" defTabSz="914400" rtl="0" eaLnBrk="1" latinLnBrk="0" hangingPunct="1">
                        <a:lnSpc>
                          <a:spcPct val="100000"/>
                        </a:lnSpc>
                        <a:spcAft>
                          <a:spcPts val="0"/>
                        </a:spcAft>
                        <a:buNone/>
                      </a:pP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translate the date from English to French.</a:t>
                      </a:r>
                    </a:p>
                    <a:p>
                      <a:pPr algn="ctr">
                        <a:lnSpc>
                          <a:spcPct val="100000"/>
                        </a:lnSpc>
                        <a:spcAft>
                          <a:spcPts val="0"/>
                        </a:spcAft>
                        <a:buNone/>
                      </a:pPr>
                      <a:endPar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endParaRPr>
                    </a:p>
                    <a:p>
                      <a:pPr algn="ctr">
                        <a:lnSpc>
                          <a:spcPct val="100000"/>
                        </a:lnSpc>
                        <a:spcAft>
                          <a:spcPts val="0"/>
                        </a:spcAft>
                        <a:buNone/>
                      </a:pP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400" b="1" kern="100" dirty="0">
                          <a:solidFill>
                            <a:srgbClr val="00B050"/>
                          </a:solidFill>
                          <a:effectLst>
                            <a:outerShdw blurRad="50800" dist="50800" dir="5400000" sx="2000" sy="2000" algn="ctr">
                              <a:schemeClr val="tx1"/>
                            </a:outerShdw>
                          </a:effectLst>
                          <a:latin typeface="UD Digi Kyokasho NK-R" panose="02020400000000000000" pitchFamily="18" charset="-128"/>
                          <a:ea typeface="Aptos" panose="020B0004020202020204" pitchFamily="34" charset="0"/>
                          <a:cs typeface="Times New Roman" panose="02020603050405020304" pitchFamily="18" charset="0"/>
                        </a:rPr>
                        <a:t>French weather and the water cycle</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0000"/>
                        </a:lnSpc>
                        <a:spcAft>
                          <a:spcPts val="0"/>
                        </a:spcAft>
                        <a:buNone/>
                      </a:pP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a</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 range of weather phrases in French.</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how to intelligibly pronounce sentences to convey the weather in a given place.</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the compass points in French.</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several directions in French</a:t>
                      </a:r>
                    </a:p>
                    <a:p>
                      <a:pPr algn="ct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I know the correct number for a temperature in French.</a:t>
                      </a:r>
                    </a:p>
                    <a:p>
                      <a:pPr algn="ctr">
                        <a:lnSpc>
                          <a:spcPct val="100000"/>
                        </a:lnSpc>
                        <a:spcAft>
                          <a:spcPts val="0"/>
                        </a:spcAft>
                        <a:buNone/>
                      </a:pPr>
                      <a:endParaRPr lang="en-GB" sz="1200" b="1" kern="100" dirty="0">
                        <a:solidFill>
                          <a:schemeClr val="tx1"/>
                        </a:solidFill>
                        <a:effectLst/>
                        <a:latin typeface="UD Digi Kyokasho NK-R" panose="02020400000000000000" pitchFamily="18" charset="-128"/>
                        <a:cs typeface="Times New Roman" panose="02020603050405020304" pitchFamily="18" charset="0"/>
                      </a:endParaRPr>
                    </a:p>
                    <a:p>
                      <a:pPr algn="ctr">
                        <a:lnSpc>
                          <a:spcPct val="100000"/>
                        </a:lnSpc>
                        <a:spcAft>
                          <a:spcPts val="0"/>
                        </a:spcAft>
                        <a:buNone/>
                      </a:pPr>
                      <a:endParaRPr lang="en-GB" sz="1200" b="1" kern="100" dirty="0">
                        <a:solidFill>
                          <a:schemeClr val="tx1"/>
                        </a:solidFill>
                        <a:effectLst/>
                        <a:latin typeface="UD Digi Kyokasho NK-R" panose="02020400000000000000" pitchFamily="18" charset="-128"/>
                        <a:cs typeface="Times New Roman" panose="02020603050405020304" pitchFamily="18" charset="0"/>
                      </a:endParaRPr>
                    </a:p>
                    <a:p>
                      <a:pPr algn="ctr">
                        <a:lnSpc>
                          <a:spcPct val="100000"/>
                        </a:lnSpc>
                        <a:spcAft>
                          <a:spcPts val="0"/>
                        </a:spcAft>
                        <a:buNone/>
                      </a:pPr>
                      <a:endParaRPr lang="en-GB" sz="1200" b="1" kern="100" dirty="0">
                        <a:solidFill>
                          <a:schemeClr val="tx1"/>
                        </a:solidFill>
                        <a:effectLst/>
                        <a:latin typeface="UD Digi Kyokasho NK-R" panose="02020400000000000000" pitchFamily="18"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0000"/>
                        </a:lnSpc>
                        <a:spcAft>
                          <a:spcPts val="0"/>
                        </a:spcAft>
                        <a:buNone/>
                      </a:pP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SUMMER TERM</a:t>
                      </a:r>
                    </a:p>
                    <a:p>
                      <a:pPr marL="0" algn="ctr" defTabSz="914400" rtl="0" eaLnBrk="1" latinLnBrk="0" hangingPunct="1">
                        <a:lnSpc>
                          <a:spcPct val="100000"/>
                        </a:lnSpc>
                        <a:spcAft>
                          <a:spcPts val="0"/>
                        </a:spcAft>
                        <a:buNone/>
                      </a:pP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French Food: Miam, </a:t>
                      </a:r>
                      <a:r>
                        <a:rPr lang="en-GB" sz="1400" b="1" kern="100" baseline="0" dirty="0" err="1">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miam</a:t>
                      </a: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complete mathematical calculations in French, writing answers in euros.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the names of shops in French.</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use a bilingual dictionary to translate given words.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to ask and respond to questions found in a café conversation.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how intonation and gesture are used to differentiate between statements and questions.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a:t>
                      </a:r>
                      <a:r>
                        <a:rPr lang="en-GB" sz="1200" b="1"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r>
                        <a:rPr lang="en-GB" sz="1200" b="1" kern="100" dirty="0">
                          <a:solidFill>
                            <a:schemeClr val="tx1"/>
                          </a:solidFill>
                          <a:effectLst/>
                          <a:latin typeface="UD Digi Kyokasho NK-R" panose="02020400000000000000" pitchFamily="18" charset="-128"/>
                          <a:ea typeface="+mn-ea"/>
                          <a:cs typeface="Times New Roman" panose="02020603050405020304" pitchFamily="18" charset="0"/>
                        </a:rPr>
                        <a:t>how to perform a short French role-play or song.</a:t>
                      </a:r>
                    </a:p>
                    <a:p>
                      <a:pPr marL="228600" algn="ctr">
                        <a:lnSpc>
                          <a:spcPct val="100000"/>
                        </a:lnSpc>
                        <a:spcAft>
                          <a:spcPts val="0"/>
                        </a:spcAft>
                        <a:buNone/>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algn="ctr" defTabSz="914400" rtl="0" eaLnBrk="1" latinLnBrk="0" hangingPunct="1">
                        <a:lnSpc>
                          <a:spcPct val="100000"/>
                        </a:lnSpc>
                        <a:spcAft>
                          <a:spcPts val="0"/>
                        </a:spcAft>
                        <a:buNone/>
                      </a:pPr>
                      <a:r>
                        <a:rPr lang="en-GB" sz="1400" b="1" kern="100" baseline="0" dirty="0">
                          <a:solidFill>
                            <a:srgbClr val="3333FF"/>
                          </a:solidFill>
                          <a:effectLst>
                            <a:outerShdw blurRad="50800" dist="38100" dir="2700000" algn="tl">
                              <a:srgbClr val="000000">
                                <a:alpha val="40000"/>
                              </a:srgbClr>
                            </a:outerShdw>
                          </a:effectLst>
                          <a:latin typeface="UD Digi Kyokasho NK-R" panose="02020400000000000000" pitchFamily="18" charset="-128"/>
                          <a:ea typeface="Aptos" panose="020B0004020202020204" pitchFamily="34" charset="0"/>
                          <a:cs typeface="Times New Roman" panose="02020603050405020304" pitchFamily="18" charset="0"/>
                        </a:rPr>
                        <a:t>French and the Eurovision Song Contest</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French vocabulary so that I can say where I live.</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can write a simple sentence in French to give my opinion about a piece of music.</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the endings of verbs change according to the subject. </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we can use conjunctions to link phrases, such as et/</a:t>
                      </a:r>
                      <a:r>
                        <a:rPr lang="en-GB" sz="1200" kern="100" dirty="0" err="1">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mais</a:t>
                      </a: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 </a:t>
                      </a:r>
                    </a:p>
                    <a:p>
                      <a:pPr algn="ctr">
                        <a:lnSpc>
                          <a:spcPct val="100000"/>
                        </a:lnSpc>
                        <a:spcAft>
                          <a:spcPts val="0"/>
                        </a:spcAft>
                        <a:buNone/>
                      </a:pPr>
                      <a:r>
                        <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rPr>
                        <a:t>I know that the verb aimer is used to express an opinion, including with the negative form ne … pas. </a:t>
                      </a:r>
                    </a:p>
                    <a:p>
                      <a:pPr algn="ctr">
                        <a:lnSpc>
                          <a:spcPct val="100000"/>
                        </a:lnSpc>
                        <a:spcAft>
                          <a:spcPts val="0"/>
                        </a:spcAft>
                        <a:buNone/>
                      </a:pPr>
                      <a:endParaRPr lang="en-GB" sz="1200" kern="100" dirty="0">
                        <a:solidFill>
                          <a:schemeClr val="tx1"/>
                        </a:solidFill>
                        <a:effectLst/>
                        <a:latin typeface="UD Digi Kyokasho NK-R" panose="02020400000000000000" pitchFamily="18" charset="-128"/>
                        <a:ea typeface="Aptos" panose="020B0004020202020204" pitchFamily="34" charset="0"/>
                        <a:cs typeface="Times New Roman" panose="02020603050405020304" pitchFamily="18" charset="0"/>
                      </a:endParaRPr>
                    </a:p>
                    <a:p>
                      <a:pPr algn="ctr">
                        <a:lnSpc>
                          <a:spcPct val="100000"/>
                        </a:lnSpc>
                        <a:spcAft>
                          <a:spcPts val="0"/>
                        </a:spcAft>
                        <a:buNone/>
                      </a:pP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979554"/>
                  </a:ext>
                </a:extLst>
              </a:tr>
            </a:tbl>
          </a:graphicData>
        </a:graphic>
      </p:graphicFrame>
    </p:spTree>
    <p:extLst>
      <p:ext uri="{BB962C8B-B14F-4D97-AF65-F5344CB8AC3E}">
        <p14:creationId xmlns:p14="http://schemas.microsoft.com/office/powerpoint/2010/main" val="1543077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B28D3208-66BF-CF09-FB3B-9DF7E7F3D6A2}"/>
              </a:ext>
            </a:extLst>
          </p:cNvPr>
          <p:cNvGrpSpPr/>
          <p:nvPr/>
        </p:nvGrpSpPr>
        <p:grpSpPr>
          <a:xfrm>
            <a:off x="1272456" y="600364"/>
            <a:ext cx="9647088" cy="5847620"/>
            <a:chOff x="1182255" y="701964"/>
            <a:chExt cx="9647088" cy="5847620"/>
          </a:xfrm>
        </p:grpSpPr>
        <p:pic>
          <p:nvPicPr>
            <p:cNvPr id="3" name="Picture 2">
              <a:extLst>
                <a:ext uri="{FF2B5EF4-FFF2-40B4-BE49-F238E27FC236}">
                  <a16:creationId xmlns:a16="http://schemas.microsoft.com/office/drawing/2014/main" id="{9D0CC870-94C8-B9EA-F48D-A4409F3578F9}"/>
                </a:ext>
              </a:extLst>
            </p:cNvPr>
            <p:cNvPicPr>
              <a:picLocks noChangeAspect="1"/>
            </p:cNvPicPr>
            <p:nvPr/>
          </p:nvPicPr>
          <p:blipFill>
            <a:blip r:embed="rId2"/>
            <a:stretch>
              <a:fillRect/>
            </a:stretch>
          </p:blipFill>
          <p:spPr>
            <a:xfrm>
              <a:off x="1182255" y="701964"/>
              <a:ext cx="9647088" cy="5847620"/>
            </a:xfrm>
            <a:prstGeom prst="rect">
              <a:avLst/>
            </a:prstGeom>
          </p:spPr>
        </p:pic>
        <p:sp>
          <p:nvSpPr>
            <p:cNvPr id="5" name="Rectangle 4">
              <a:extLst>
                <a:ext uri="{FF2B5EF4-FFF2-40B4-BE49-F238E27FC236}">
                  <a16:creationId xmlns:a16="http://schemas.microsoft.com/office/drawing/2014/main" id="{3FFCF29F-0A4A-A502-CAC6-543D33CB78EA}"/>
                </a:ext>
              </a:extLst>
            </p:cNvPr>
            <p:cNvSpPr/>
            <p:nvPr/>
          </p:nvSpPr>
          <p:spPr>
            <a:xfrm>
              <a:off x="1182255" y="1228436"/>
              <a:ext cx="9647088" cy="766619"/>
            </a:xfrm>
            <a:prstGeom prst="rect">
              <a:avLst/>
            </a:prstGeom>
            <a:solidFill>
              <a:srgbClr val="CAEE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404533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9CD7853-0F77-5C6C-95BF-50217B5C9783}"/>
              </a:ext>
            </a:extLst>
          </p:cNvPr>
          <p:cNvSpPr txBox="1"/>
          <p:nvPr/>
        </p:nvSpPr>
        <p:spPr>
          <a:xfrm>
            <a:off x="680936" y="217677"/>
            <a:ext cx="10992255" cy="1631216"/>
          </a:xfrm>
          <a:prstGeom prst="rect">
            <a:avLst/>
          </a:prstGeom>
          <a:noFill/>
        </p:spPr>
        <p:txBody>
          <a:bodyPr wrap="square">
            <a:spAutoFit/>
          </a:bodyPr>
          <a:lstStyle/>
          <a:p>
            <a:pPr algn="ctr"/>
            <a:r>
              <a:rPr lang="en-GB" sz="2800" b="1" i="1" dirty="0">
                <a:solidFill>
                  <a:schemeClr val="tx2">
                    <a:lumMod val="75000"/>
                    <a:lumOff val="25000"/>
                  </a:schemeClr>
                </a:solidFill>
                <a:effectLst>
                  <a:outerShdw blurRad="38100" dist="38100" dir="2700000" algn="tl">
                    <a:srgbClr val="000000">
                      <a:alpha val="43137"/>
                    </a:srgbClr>
                  </a:outerShdw>
                </a:effectLst>
              </a:rPr>
              <a:t>Progression of skills throughout KS2.</a:t>
            </a:r>
          </a:p>
          <a:p>
            <a:r>
              <a:rPr lang="en-GB" dirty="0"/>
              <a:t>Using the knowledge strands, Phonics, Vocabulary and Grammar, the planning cycle aims to provide pupils with a firm foundation of language learning. The teaching sequence will ensure gradual progression and an understanding of the interplay between these elements. The Ofsted research review series: languages refers to these elements as the ‘3 pillars of progression’:</a:t>
            </a:r>
          </a:p>
        </p:txBody>
      </p:sp>
      <p:sp>
        <p:nvSpPr>
          <p:cNvPr id="6" name="TextBox 5">
            <a:extLst>
              <a:ext uri="{FF2B5EF4-FFF2-40B4-BE49-F238E27FC236}">
                <a16:creationId xmlns:a16="http://schemas.microsoft.com/office/drawing/2014/main" id="{03CCA949-FF0A-CE35-2687-914D19F95376}"/>
              </a:ext>
            </a:extLst>
          </p:cNvPr>
          <p:cNvSpPr txBox="1"/>
          <p:nvPr/>
        </p:nvSpPr>
        <p:spPr>
          <a:xfrm>
            <a:off x="272373" y="1848892"/>
            <a:ext cx="3420000" cy="4932000"/>
          </a:xfrm>
          <a:prstGeom prst="rect">
            <a:avLst/>
          </a:prstGeom>
          <a:solidFill>
            <a:srgbClr val="FFFF00"/>
          </a:solidFill>
        </p:spPr>
        <p:txBody>
          <a:bodyPr wrap="square">
            <a:spAutoFit/>
          </a:bodyPr>
          <a:lstStyle/>
          <a:p>
            <a:pPr algn="ctr"/>
            <a:r>
              <a:rPr lang="en-GB" sz="2800" dirty="0">
                <a:ln w="0"/>
                <a:effectLst>
                  <a:outerShdw blurRad="38100" dist="19050" dir="2700000" algn="tl" rotWithShape="0">
                    <a:schemeClr val="dk1">
                      <a:alpha val="40000"/>
                    </a:schemeClr>
                  </a:outerShdw>
                </a:effectLst>
              </a:rPr>
              <a:t>Phonics</a:t>
            </a:r>
            <a:r>
              <a:rPr lang="en-GB" dirty="0"/>
              <a:t> </a:t>
            </a:r>
          </a:p>
          <a:p>
            <a:pPr algn="ctr"/>
            <a:endParaRPr lang="en-GB" sz="1400" dirty="0"/>
          </a:p>
          <a:p>
            <a:r>
              <a:rPr lang="en-GB" dirty="0"/>
              <a:t>A comprehensive French phonics programme has been embedded into the planning, ensuring the explicit teaching of critical phonemes focuses on both pronunciation and the sound-spelling link. </a:t>
            </a:r>
          </a:p>
          <a:p>
            <a:r>
              <a:rPr lang="en-GB" dirty="0"/>
              <a:t>We use short  ‘Mouth mechanics’ pupil videos, which native speakers present, to support this learning by including an in-depth look at the shape of the mouth when creating each phoneme.</a:t>
            </a:r>
          </a:p>
          <a:p>
            <a:endParaRPr lang="en-GB" dirty="0"/>
          </a:p>
        </p:txBody>
      </p:sp>
      <p:sp>
        <p:nvSpPr>
          <p:cNvPr id="8" name="TextBox 7">
            <a:extLst>
              <a:ext uri="{FF2B5EF4-FFF2-40B4-BE49-F238E27FC236}">
                <a16:creationId xmlns:a16="http://schemas.microsoft.com/office/drawing/2014/main" id="{D263F202-3F2C-6B90-6734-461C0E171F73}"/>
              </a:ext>
            </a:extLst>
          </p:cNvPr>
          <p:cNvSpPr txBox="1"/>
          <p:nvPr/>
        </p:nvSpPr>
        <p:spPr>
          <a:xfrm>
            <a:off x="3692373" y="1848893"/>
            <a:ext cx="4725298" cy="4932000"/>
          </a:xfrm>
          <a:prstGeom prst="rect">
            <a:avLst/>
          </a:prstGeom>
          <a:solidFill>
            <a:srgbClr val="B3BFC9"/>
          </a:solidFill>
        </p:spPr>
        <p:txBody>
          <a:bodyPr wrap="square">
            <a:spAutoFit/>
          </a:bodyPr>
          <a:lstStyle/>
          <a:p>
            <a:pPr algn="ctr"/>
            <a:r>
              <a:rPr lang="en-GB" sz="2800" dirty="0">
                <a:ln w="0"/>
                <a:effectLst>
                  <a:outerShdw blurRad="38100" dist="19050" dir="2700000" algn="tl" rotWithShape="0">
                    <a:schemeClr val="dk1">
                      <a:alpha val="40000"/>
                    </a:schemeClr>
                  </a:outerShdw>
                </a:effectLst>
              </a:rPr>
              <a:t>Vocabulary </a:t>
            </a:r>
          </a:p>
          <a:p>
            <a:pPr algn="ctr"/>
            <a:endParaRPr lang="en-GB" sz="1400" dirty="0"/>
          </a:p>
          <a:p>
            <a:r>
              <a:rPr lang="en-GB" dirty="0"/>
              <a:t>The planning systematically introduces the most commonly used words, especially simple and common verbs. It then provides opportunities for students to revisit previously-learned vocabulary in different contexts. This approach allows the children to commit these key words to their long-term memory. Many topic words are also introduced in order to provide a variety of meaningful contexts; however, less attention is given to memorising these. Lessons are designed to ensure that each time new vocabulary is introduced, the pupils have an opportunity to use it in language comprehension and production activities.</a:t>
            </a:r>
          </a:p>
        </p:txBody>
      </p:sp>
      <p:sp>
        <p:nvSpPr>
          <p:cNvPr id="10" name="TextBox 9">
            <a:extLst>
              <a:ext uri="{FF2B5EF4-FFF2-40B4-BE49-F238E27FC236}">
                <a16:creationId xmlns:a16="http://schemas.microsoft.com/office/drawing/2014/main" id="{ADA0F6A3-E958-4A63-BED2-4C1F55486BE2}"/>
              </a:ext>
            </a:extLst>
          </p:cNvPr>
          <p:cNvSpPr txBox="1"/>
          <p:nvPr/>
        </p:nvSpPr>
        <p:spPr>
          <a:xfrm>
            <a:off x="8417671" y="1848893"/>
            <a:ext cx="3420000" cy="4932000"/>
          </a:xfrm>
          <a:prstGeom prst="rect">
            <a:avLst/>
          </a:prstGeom>
          <a:solidFill>
            <a:srgbClr val="E49CB2"/>
          </a:solidFill>
        </p:spPr>
        <p:txBody>
          <a:bodyPr wrap="square">
            <a:spAutoFit/>
          </a:bodyPr>
          <a:lstStyle/>
          <a:p>
            <a:pPr algn="ctr"/>
            <a:r>
              <a:rPr lang="en-GB" sz="2800" dirty="0">
                <a:ln w="0"/>
                <a:effectLst>
                  <a:outerShdw blurRad="38100" dist="19050" dir="2700000" algn="tl" rotWithShape="0">
                    <a:schemeClr val="dk1">
                      <a:alpha val="40000"/>
                    </a:schemeClr>
                  </a:outerShdw>
                </a:effectLst>
              </a:rPr>
              <a:t>Grammar </a:t>
            </a:r>
          </a:p>
          <a:p>
            <a:endParaRPr lang="en-GB" sz="1400" dirty="0"/>
          </a:p>
          <a:p>
            <a:r>
              <a:rPr lang="en-GB" dirty="0"/>
              <a:t>Grammar is explicitly taught and systematically revisited to ensure that basic structures are committed to memory before more complex ones are introduced. Lessons are organised to allow opportunities to practise grammar structures across modalities (speaking, writing, reading and listening) and carefully scaffolded activities enable children to manipulate the words and grammar themselves and begin to use new language creatively.</a:t>
            </a:r>
          </a:p>
        </p:txBody>
      </p:sp>
    </p:spTree>
    <p:extLst>
      <p:ext uri="{BB962C8B-B14F-4D97-AF65-F5344CB8AC3E}">
        <p14:creationId xmlns:p14="http://schemas.microsoft.com/office/powerpoint/2010/main" val="2351690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1992</TotalTime>
  <Words>1953</Words>
  <Application>Microsoft Office PowerPoint</Application>
  <PresentationFormat>Widescreen</PresentationFormat>
  <Paragraphs>132</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UD Digi Kyokasho NK-B</vt:lpstr>
      <vt:lpstr>UD Digi Kyokasho NK-R</vt:lpstr>
      <vt:lpstr>UD Digi Kyokasho NP-B</vt:lpstr>
      <vt:lpstr>Aptos</vt:lpstr>
      <vt:lpstr>Aptos Display</vt:lpstr>
      <vt:lpstr>Arial</vt:lpstr>
      <vt:lpstr>Office Theme</vt:lpstr>
      <vt:lpstr>PowerPoint Presentation</vt:lpstr>
      <vt:lpstr>“A different language is a different vision of life.”                                                                       - Federico Fellini</vt:lpstr>
      <vt:lpstr>French in our EYFS  and KS1 classes</vt:lpstr>
      <vt:lpstr>PowerPoint Presentation</vt:lpstr>
      <vt:lpstr>French in Key Stage 2 2025-26</vt:lpstr>
      <vt:lpstr>French in Key Stage 2 2026-27</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Lee</dc:creator>
  <cp:lastModifiedBy>Cath Burrus</cp:lastModifiedBy>
  <cp:revision>3</cp:revision>
  <cp:lastPrinted>2025-10-03T11:55:28Z</cp:lastPrinted>
  <dcterms:created xsi:type="dcterms:W3CDTF">2025-10-02T11:53:54Z</dcterms:created>
  <dcterms:modified xsi:type="dcterms:W3CDTF">2025-12-03T08:08:56Z</dcterms:modified>
</cp:coreProperties>
</file>